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embeddings/oleObject10.bin" ContentType="application/vnd.openxmlformats-officedocument.oleObject"/>
  <Default Extension="bin" ContentType="application/vnd.openxmlformats-officedocument.presentationml.printerSettings"/>
  <Override PartName="/ppt/embeddings/oleObject5.bin" ContentType="application/vnd.openxmlformats-officedocument.oleObject"/>
  <Override PartName="/ppt/embeddings/oleObject28.bin" ContentType="application/vnd.openxmlformats-officedocument.oleObject"/>
  <Override PartName="/ppt/embeddings/oleObject47.bin" ContentType="application/vnd.openxmlformats-officedocument.oleObject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embeddings/oleObject33.bin" ContentType="application/vnd.openxmlformats-officedocument.oleObject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embeddings/oleObject9.bin" ContentType="application/vnd.openxmlformats-officedocument.oleObject"/>
  <Override PartName="/ppt/theme/theme1.xml" ContentType="application/vnd.openxmlformats-officedocument.theme+xml"/>
  <Override PartName="/ppt/embeddings/oleObject16.bin" ContentType="application/vnd.openxmlformats-officedocument.oleObject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21.bin" ContentType="application/vnd.openxmlformats-officedocument.oleObject"/>
  <Override PartName="/ppt/embeddings/oleObject40.bin" ContentType="application/vnd.openxmlformats-officedocument.oleObject"/>
  <Override PartName="/ppt/embeddings/oleObject37.bin" ContentType="application/vnd.openxmlformats-officedocument.oleObject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notesSlides/notesSlide8.xml" ContentType="application/vnd.openxmlformats-officedocument.presentationml.notesSlide+xml"/>
  <Override PartName="/ppt/embeddings/oleObject2.bin" ContentType="application/vnd.openxmlformats-officedocument.oleObject"/>
  <Override PartName="/ppt/embeddings/oleObject39.bin" ContentType="application/vnd.openxmlformats-officedocument.oleObject"/>
  <Override PartName="/ppt/embeddings/oleObject25.bin" ContentType="application/vnd.openxmlformats-officedocument.oleObject"/>
  <Override PartName="/ppt/embeddings/oleObject44.bin" ContentType="application/vnd.openxmlformats-officedocument.oleObject"/>
  <Override PartName="/ppt/slides/slide15.xml" ContentType="application/vnd.openxmlformats-officedocument.presentationml.slide+xml"/>
  <Override PartName="/ppt/embeddings/oleObject11.bin" ContentType="application/vnd.openxmlformats-officedocument.oleObject"/>
  <Override PartName="/ppt/embeddings/oleObject30.bin" ContentType="application/vnd.openxmlformats-officedocument.oleObject"/>
  <Override PartName="/ppt/slides/slide20.xml" ContentType="application/vnd.openxmlformats-officedocument.presentationml.slide+xml"/>
  <Override PartName="/ppt/embeddings/oleObject6.bin" ContentType="application/vnd.openxmlformats-officedocument.oleObject"/>
  <Override PartName="/ppt/presProps.xml" ContentType="application/vnd.openxmlformats-officedocument.presentationml.presProps+xml"/>
  <Override PartName="/ppt/embeddings/oleObject13.bin" ContentType="application/vnd.openxmlformats-officedocument.oleObject"/>
  <Override PartName="/ppt/embeddings/oleObject29.bin" ContentType="application/vnd.openxmlformats-officedocument.oleObject"/>
  <Override PartName="/ppt/notesSlides/notesSlide14.xml" ContentType="application/vnd.openxmlformats-officedocument.presentationml.notesSlide+xml"/>
  <Override PartName="/ppt/embeddings/oleObject48.bin" ContentType="application/vnd.openxmlformats-officedocument.oleObject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embeddings/oleObject34.bin" ContentType="application/vnd.openxmlformats-officedocument.oleObject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embeddings/oleObject17.bin" ContentType="application/vnd.openxmlformats-officedocument.oleObject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embeddings/oleObject22.bin" ContentType="application/vnd.openxmlformats-officedocument.oleObject"/>
  <Override PartName="/ppt/embeddings/oleObject41.bin" ContentType="application/vnd.openxmlformats-officedocument.oleObject"/>
  <Default Extension="jpeg" ContentType="image/jpeg"/>
  <Override PartName="/ppt/notesSlides/notesSlide23.xml" ContentType="application/vnd.openxmlformats-officedocument.presentationml.notesSlide+xml"/>
  <Default Extension="vml" ContentType="application/vnd.openxmlformats-officedocument.vmlDrawing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notesSlides/notesSlide9.xml" ContentType="application/vnd.openxmlformats-officedocument.presentationml.notesSlide+xml"/>
  <Override PartName="/ppt/embeddings/oleObject3.bin" ContentType="application/vnd.openxmlformats-officedocument.oleObject"/>
  <Override PartName="/ppt/embeddings/oleObject26.bin" ContentType="application/vnd.openxmlformats-officedocument.oleObject"/>
  <Override PartName="/ppt/embeddings/oleObject45.bin" ContentType="application/vnd.openxmlformats-officedocument.oleObject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slides/slide16.xml" ContentType="application/vnd.openxmlformats-officedocument.presentationml.slide+xml"/>
  <Override PartName="/ppt/embeddings/oleObject12.bin" ContentType="application/vnd.openxmlformats-officedocument.oleObject"/>
  <Override PartName="/ppt/embeddings/oleObject31.bin" ContentType="application/vnd.openxmlformats-officedocument.oleObject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embeddings/oleObject7.bin" ContentType="application/vnd.openxmlformats-officedocument.oleObject"/>
  <Override PartName="/ppt/embeddings/oleObject14.bin" ContentType="application/vnd.openxmlformats-officedocument.oleObject"/>
  <Override PartName="/ppt/notesSlides/notesSlide15.xml" ContentType="application/vnd.openxmlformats-officedocument.presentationml.notesSlide+xml"/>
  <Override PartName="/ppt/embeddings/oleObject49.bin" ContentType="application/vnd.openxmlformats-officedocument.oleObject"/>
  <Override PartName="/ppt/notesSlides/notesSlide4.xml" ContentType="application/vnd.openxmlformats-officedocument.presentationml.notesSlide+xml"/>
  <Override PartName="/ppt/embeddings/oleObject35.bin" ContentType="application/vnd.openxmlformats-officedocument.oleObject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theme/theme3.xml" ContentType="application/vnd.openxmlformats-officedocument.theme+xml"/>
  <Override PartName="/ppt/embeddings/oleObject18.bin" ContentType="application/vnd.openxmlformats-officedocument.oleObject"/>
  <Override PartName="/ppt/notesSlides/notesSlide19.xml" ContentType="application/vnd.openxmlformats-officedocument.presentationml.notesSlide+xml"/>
  <Override PartName="/ppt/embeddings/oleObject23.bin" ContentType="application/vnd.openxmlformats-officedocument.oleObject"/>
  <Override PartName="/ppt/embeddings/oleObject42.bin" ContentType="application/vnd.openxmlformats-officedocument.oleObject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notesSlides/notesSlide10.xml" ContentType="application/vnd.openxmlformats-officedocument.presentationml.notesSlide+xml"/>
  <Override PartName="/docProps/app.xml" ContentType="application/vnd.openxmlformats-officedocument.extended-properties+xml"/>
  <Override PartName="/ppt/embeddings/oleObject4.bin" ContentType="application/vnd.openxmlformats-officedocument.oleObject"/>
  <Override PartName="/ppt/viewProps.xml" ContentType="application/vnd.openxmlformats-officedocument.presentationml.viewProps+xml"/>
  <Override PartName="/ppt/notesMasters/notesMaster1.xml" ContentType="application/vnd.openxmlformats-officedocument.presentationml.notesMaster+xml"/>
  <Override PartName="/ppt/embeddings/oleObject27.bin" ContentType="application/vnd.openxmlformats-officedocument.oleObject"/>
  <Override PartName="/ppt/embeddings/oleObject46.bin" ContentType="application/vnd.openxmlformats-officedocument.oleObject"/>
  <Override PartName="/ppt/notesSlides/notesSlide12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presentation.xml" ContentType="application/vnd.openxmlformats-officedocument.presentationml.presentation.main+xml"/>
  <Override PartName="/ppt/embeddings/oleObject32.bin" ContentType="application/vnd.openxmlformats-officedocument.oleObject"/>
  <Override PartName="/ppt/slides/slide2.xml" ContentType="application/vnd.openxmlformats-officedocument.presentationml.slide+xml"/>
  <Override PartName="/ppt/slides/slide22.xml" ContentType="application/vnd.openxmlformats-officedocument.presentationml.slide+xml"/>
  <Override PartName="/ppt/embeddings/oleObject8.bin" ContentType="application/vnd.openxmlformats-officedocument.oleObject"/>
  <Override PartName="/ppt/embeddings/oleObject15.bin" ContentType="application/vnd.openxmlformats-officedocument.oleObject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20.bin" ContentType="application/vnd.openxmlformats-officedocument.oleObject"/>
  <Override PartName="/ppt/embeddings/oleObject36.bin" ContentType="application/vnd.openxmlformats-officedocument.oleObject"/>
  <Default Extension="pict" ContentType="image/pict"/>
  <Override PartName="/ppt/notesSlides/notesSlide21.xml" ContentType="application/vnd.openxmlformats-officedocument.presentationml.notes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embeddings/Microsoft_Equation1.bin" ContentType="application/vnd.openxmlformats-officedocument.oleObject"/>
  <Override PartName="/ppt/embeddings/oleObject1.bin" ContentType="application/vnd.openxmlformats-officedocument.oleObject"/>
  <Override PartName="/ppt/embeddings/oleObject19.bin" ContentType="application/vnd.openxmlformats-officedocument.oleObject"/>
  <Override PartName="/ppt/embeddings/oleObject38.bin" ContentType="application/vnd.openxmlformats-officedocument.oleObject"/>
  <Default Extension="pdf" ContentType="application/pdf"/>
  <Override PartName="/ppt/embeddings/oleObject24.bin" ContentType="application/vnd.openxmlformats-officedocument.oleObject"/>
  <Default Extension="png" ContentType="image/png"/>
  <Override PartName="/ppt/embeddings/oleObject43.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00" r:id="rId2"/>
    <p:sldId id="265" r:id="rId3"/>
    <p:sldId id="308" r:id="rId4"/>
    <p:sldId id="270" r:id="rId5"/>
    <p:sldId id="301" r:id="rId6"/>
    <p:sldId id="290" r:id="rId7"/>
    <p:sldId id="309" r:id="rId8"/>
    <p:sldId id="310" r:id="rId9"/>
    <p:sldId id="267" r:id="rId10"/>
    <p:sldId id="291" r:id="rId11"/>
    <p:sldId id="292" r:id="rId12"/>
    <p:sldId id="295" r:id="rId13"/>
    <p:sldId id="271" r:id="rId14"/>
    <p:sldId id="280" r:id="rId15"/>
    <p:sldId id="281" r:id="rId16"/>
    <p:sldId id="282" r:id="rId17"/>
    <p:sldId id="283" r:id="rId18"/>
    <p:sldId id="296" r:id="rId19"/>
    <p:sldId id="302" r:id="rId20"/>
    <p:sldId id="303" r:id="rId21"/>
    <p:sldId id="306" r:id="rId22"/>
    <p:sldId id="285" r:id="rId23"/>
    <p:sldId id="299" r:id="rId24"/>
    <p:sldId id="307" r:id="rId25"/>
    <p:sldId id="288" r:id="rId26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12" charset="0"/>
        <a:ea typeface="ＭＳ Ｐゴシック" pitchFamily="-112" charset="-128"/>
        <a:cs typeface="ＭＳ Ｐゴシック" pitchFamily="-112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12" charset="0"/>
        <a:ea typeface="ＭＳ Ｐゴシック" pitchFamily="-112" charset="-128"/>
        <a:cs typeface="ＭＳ Ｐゴシック" pitchFamily="-112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12" charset="0"/>
        <a:ea typeface="ＭＳ Ｐゴシック" pitchFamily="-112" charset="-128"/>
        <a:cs typeface="ＭＳ Ｐゴシック" pitchFamily="-112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12" charset="0"/>
        <a:ea typeface="ＭＳ Ｐゴシック" pitchFamily="-112" charset="-128"/>
        <a:cs typeface="ＭＳ Ｐゴシック" pitchFamily="-112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pitchFamily="-112" charset="0"/>
        <a:ea typeface="ＭＳ Ｐゴシック" pitchFamily="-112" charset="-128"/>
        <a:cs typeface="ＭＳ Ｐゴシック" pitchFamily="-112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pitchFamily="-112" charset="0"/>
        <a:ea typeface="ＭＳ Ｐゴシック" pitchFamily="-112" charset="-128"/>
        <a:cs typeface="ＭＳ Ｐゴシック" pitchFamily="-112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pitchFamily="-112" charset="0"/>
        <a:ea typeface="ＭＳ Ｐゴシック" pitchFamily="-112" charset="-128"/>
        <a:cs typeface="ＭＳ Ｐゴシック" pitchFamily="-112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pitchFamily="-112" charset="0"/>
        <a:ea typeface="ＭＳ Ｐゴシック" pitchFamily="-112" charset="-128"/>
        <a:cs typeface="ＭＳ Ｐゴシック" pitchFamily="-112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rgbClr val="FFF915"/>
    </p:penClr>
  </p:showPr>
  <p:clrMru>
    <a:srgbClr val="FFBBCB"/>
    <a:srgbClr val="0AB30A"/>
    <a:srgbClr val="D00702"/>
    <a:srgbClr val="30E4FF"/>
    <a:srgbClr val="B30623"/>
    <a:srgbClr val="FF9A94"/>
    <a:srgbClr val="C7FEFF"/>
    <a:srgbClr val="435556"/>
    <a:srgbClr val="E7E7E7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Comments="0">
  <p:normalViewPr>
    <p:restoredLeft sz="14754" autoAdjust="0"/>
    <p:restoredTop sz="94660"/>
  </p:normalViewPr>
  <p:slideViewPr>
    <p:cSldViewPr>
      <p:cViewPr>
        <p:scale>
          <a:sx n="150" d="100"/>
          <a:sy n="150" d="100"/>
        </p:scale>
        <p:origin x="-1312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pict"/><Relationship Id="rId4" Type="http://schemas.openxmlformats.org/officeDocument/2006/relationships/image" Target="../media/image9.pict"/><Relationship Id="rId5" Type="http://schemas.openxmlformats.org/officeDocument/2006/relationships/image" Target="../media/image10.pict"/><Relationship Id="rId6" Type="http://schemas.openxmlformats.org/officeDocument/2006/relationships/image" Target="../media/image11.pict"/><Relationship Id="rId7" Type="http://schemas.openxmlformats.org/officeDocument/2006/relationships/image" Target="../media/image12.pict"/><Relationship Id="rId8" Type="http://schemas.openxmlformats.org/officeDocument/2006/relationships/image" Target="../media/image13.pict"/><Relationship Id="rId1" Type="http://schemas.openxmlformats.org/officeDocument/2006/relationships/image" Target="../media/image6.pict"/><Relationship Id="rId2" Type="http://schemas.openxmlformats.org/officeDocument/2006/relationships/image" Target="../media/image7.pict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ict"/><Relationship Id="rId2" Type="http://schemas.openxmlformats.org/officeDocument/2006/relationships/image" Target="../media/image76.pict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ict"/><Relationship Id="rId4" Type="http://schemas.openxmlformats.org/officeDocument/2006/relationships/image" Target="../media/image84.pict"/><Relationship Id="rId5" Type="http://schemas.openxmlformats.org/officeDocument/2006/relationships/image" Target="../media/image85.pict"/><Relationship Id="rId1" Type="http://schemas.openxmlformats.org/officeDocument/2006/relationships/image" Target="../media/image81.pict"/><Relationship Id="rId2" Type="http://schemas.openxmlformats.org/officeDocument/2006/relationships/image" Target="../media/image82.pict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pict"/><Relationship Id="rId2" Type="http://schemas.openxmlformats.org/officeDocument/2006/relationships/image" Target="../media/image89.pict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ict"/><Relationship Id="rId2" Type="http://schemas.openxmlformats.org/officeDocument/2006/relationships/image" Target="../media/image17.pict"/><Relationship Id="rId3" Type="http://schemas.openxmlformats.org/officeDocument/2006/relationships/image" Target="../media/image18.pict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ict"/><Relationship Id="rId4" Type="http://schemas.openxmlformats.org/officeDocument/2006/relationships/image" Target="../media/image24.pict"/><Relationship Id="rId5" Type="http://schemas.openxmlformats.org/officeDocument/2006/relationships/image" Target="../media/image25.pict"/><Relationship Id="rId6" Type="http://schemas.openxmlformats.org/officeDocument/2006/relationships/image" Target="../media/image26.pict"/><Relationship Id="rId7" Type="http://schemas.openxmlformats.org/officeDocument/2006/relationships/image" Target="../media/image27.pict"/><Relationship Id="rId8" Type="http://schemas.openxmlformats.org/officeDocument/2006/relationships/image" Target="../media/image28.pict"/><Relationship Id="rId1" Type="http://schemas.openxmlformats.org/officeDocument/2006/relationships/image" Target="../media/image21.pict"/><Relationship Id="rId2" Type="http://schemas.openxmlformats.org/officeDocument/2006/relationships/image" Target="../media/image22.pict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ict"/><Relationship Id="rId4" Type="http://schemas.openxmlformats.org/officeDocument/2006/relationships/image" Target="../media/image34.pict"/><Relationship Id="rId1" Type="http://schemas.openxmlformats.org/officeDocument/2006/relationships/image" Target="../media/image32.pict"/><Relationship Id="rId2" Type="http://schemas.openxmlformats.org/officeDocument/2006/relationships/image" Target="../media/image33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ict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ict"/><Relationship Id="rId2" Type="http://schemas.openxmlformats.org/officeDocument/2006/relationships/image" Target="../media/image44.pict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ict"/><Relationship Id="rId4" Type="http://schemas.openxmlformats.org/officeDocument/2006/relationships/image" Target="../media/image51.pict"/><Relationship Id="rId5" Type="http://schemas.openxmlformats.org/officeDocument/2006/relationships/image" Target="../media/image52.pict"/><Relationship Id="rId1" Type="http://schemas.openxmlformats.org/officeDocument/2006/relationships/image" Target="../media/image48.pict"/><Relationship Id="rId2" Type="http://schemas.openxmlformats.org/officeDocument/2006/relationships/image" Target="../media/image49.pict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ict"/><Relationship Id="rId2" Type="http://schemas.openxmlformats.org/officeDocument/2006/relationships/image" Target="../media/image58.pict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ict"/><Relationship Id="rId4" Type="http://schemas.openxmlformats.org/officeDocument/2006/relationships/image" Target="../media/image67.pict"/><Relationship Id="rId5" Type="http://schemas.openxmlformats.org/officeDocument/2006/relationships/image" Target="../media/image68.pict"/><Relationship Id="rId6" Type="http://schemas.openxmlformats.org/officeDocument/2006/relationships/image" Target="../media/image69.pict"/><Relationship Id="rId7" Type="http://schemas.openxmlformats.org/officeDocument/2006/relationships/image" Target="../media/image70.pict"/><Relationship Id="rId1" Type="http://schemas.openxmlformats.org/officeDocument/2006/relationships/image" Target="../media/image64.pict"/><Relationship Id="rId2" Type="http://schemas.openxmlformats.org/officeDocument/2006/relationships/image" Target="../media/image65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023C2367-DE2D-4C32-BC7E-6038E7D8033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12" charset="0"/>
              </a:defRPr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112" charset="0"/>
              </a:defRPr>
            </a:lvl1pPr>
          </a:lstStyle>
          <a:p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12" charset="0"/>
              </a:defRPr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112" charset="0"/>
              </a:defRPr>
            </a:lvl1pPr>
          </a:lstStyle>
          <a:p>
            <a:fld id="{D17E86D4-8702-470D-9714-791375C5ECC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24" charset="0"/>
        <a:ea typeface="ＭＳ Ｐゴシック" pitchFamily="24" charset="-128"/>
        <a:cs typeface="ＭＳ Ｐゴシック" pitchFamily="2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24" charset="0"/>
        <a:ea typeface="ＭＳ Ｐゴシック" pitchFamily="2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24" charset="0"/>
        <a:ea typeface="ＭＳ Ｐゴシック" pitchFamily="2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24" charset="0"/>
        <a:ea typeface="ＭＳ Ｐゴシック" pitchFamily="2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24" charset="0"/>
        <a:ea typeface="ＭＳ Ｐゴシック" pitchFamily="2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Redesign:</a:t>
            </a:r>
            <a:r>
              <a:rPr lang="en-US" baseline="0" dirty="0" smtClean="0"/>
              <a:t> New thing is experimental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E86D4-8702-470D-9714-791375C5ECC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E86D4-8702-470D-9714-791375C5ECC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E86D4-8702-470D-9714-791375C5ECC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E86D4-8702-470D-9714-791375C5ECC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48" charset="0"/>
              <a:ea typeface="ＭＳ Ｐゴシック" pitchFamily="-48" charset="-128"/>
              <a:cs typeface="ＭＳ Ｐゴシック" pitchFamily="-48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BCBE70-C57C-4EB9-80D7-E0BE9CB88216}" type="slidenum">
              <a:rPr lang="en-US" smtClean="0">
                <a:latin typeface="Arial" pitchFamily="-48" charset="0"/>
                <a:ea typeface="ＭＳ Ｐゴシック" pitchFamily="-48" charset="-128"/>
                <a:cs typeface="ＭＳ Ｐゴシック" pitchFamily="-48" charset="-128"/>
              </a:rPr>
              <a:pPr/>
              <a:t>14</a:t>
            </a:fld>
            <a:endParaRPr lang="en-US" smtClean="0">
              <a:latin typeface="Arial" pitchFamily="-48" charset="0"/>
              <a:ea typeface="ＭＳ Ｐゴシック" pitchFamily="-48" charset="-128"/>
              <a:cs typeface="ＭＳ Ｐゴシック" pitchFamily="-48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48" charset="0"/>
              <a:ea typeface="ＭＳ Ｐゴシック" pitchFamily="-48" charset="-128"/>
              <a:cs typeface="ＭＳ Ｐゴシック" pitchFamily="-48" charset="-128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557DFE-CFED-4274-BE03-F88339DC9B97}" type="slidenum">
              <a:rPr lang="en-US" smtClean="0">
                <a:latin typeface="Arial" pitchFamily="-48" charset="0"/>
                <a:ea typeface="ＭＳ Ｐゴシック" pitchFamily="-48" charset="-128"/>
                <a:cs typeface="ＭＳ Ｐゴシック" pitchFamily="-48" charset="-128"/>
              </a:rPr>
              <a:pPr/>
              <a:t>15</a:t>
            </a:fld>
            <a:endParaRPr lang="en-US" smtClean="0">
              <a:latin typeface="Arial" pitchFamily="-48" charset="0"/>
              <a:ea typeface="ＭＳ Ｐゴシック" pitchFamily="-48" charset="-128"/>
              <a:cs typeface="ＭＳ Ｐゴシック" pitchFamily="-48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-48" charset="0"/>
              <a:ea typeface="ＭＳ Ｐゴシック" pitchFamily="-48" charset="-128"/>
              <a:cs typeface="ＭＳ Ｐゴシック" pitchFamily="-48" charset="-128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78D6D8-9DCE-446E-BC03-196334ADB675}" type="slidenum">
              <a:rPr lang="en-US" smtClean="0">
                <a:latin typeface="Arial" pitchFamily="-48" charset="0"/>
                <a:ea typeface="ＭＳ Ｐゴシック" pitchFamily="-48" charset="-128"/>
                <a:cs typeface="ＭＳ Ｐゴシック" pitchFamily="-48" charset="-128"/>
              </a:rPr>
              <a:pPr/>
              <a:t>16</a:t>
            </a:fld>
            <a:endParaRPr lang="en-US" smtClean="0">
              <a:latin typeface="Arial" pitchFamily="-48" charset="0"/>
              <a:ea typeface="ＭＳ Ｐゴシック" pitchFamily="-48" charset="-128"/>
              <a:cs typeface="ＭＳ Ｐゴシック" pitchFamily="-48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23D654-7F1F-45EA-A4CD-1C6690C9FC00}" type="slidenum">
              <a:rPr lang="en-US">
                <a:latin typeface="Arial" pitchFamily="-48" charset="0"/>
                <a:ea typeface="ＭＳ Ｐゴシック" pitchFamily="-48" charset="-128"/>
                <a:cs typeface="ＭＳ Ｐゴシック" pitchFamily="-48" charset="-128"/>
              </a:rPr>
              <a:pPr/>
              <a:t>17</a:t>
            </a:fld>
            <a:endParaRPr lang="en-US">
              <a:latin typeface="Arial" pitchFamily="-48" charset="0"/>
              <a:ea typeface="ＭＳ Ｐゴシック" pitchFamily="-48" charset="-128"/>
              <a:cs typeface="ＭＳ Ｐゴシック" pitchFamily="-48" charset="-128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48" charset="0"/>
              <a:ea typeface="ＭＳ Ｐゴシック" pitchFamily="-48" charset="-128"/>
              <a:cs typeface="ＭＳ Ｐゴシック" pitchFamily="-48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E86D4-8702-470D-9714-791375C5ECC5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012C7F3-69A1-564B-9D0D-515B70893D8B}" type="slidenum">
              <a:rPr lang="en-US"/>
              <a:pPr/>
              <a:t>19</a:t>
            </a:fld>
            <a:endParaRPr lang="en-US"/>
          </a:p>
        </p:txBody>
      </p:sp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9851B6-6742-3249-BD63-F82EA60EA425}" type="slidenum">
              <a:rPr lang="en-US"/>
              <a:pPr/>
              <a:t>20</a:t>
            </a:fld>
            <a:endParaRPr lang="en-US"/>
          </a:p>
        </p:txBody>
      </p:sp>
      <p:sp>
        <p:nvSpPr>
          <p:cNvPr id="256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dirty="0" smtClean="0"/>
              <a:t>Fonts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E86D4-8702-470D-9714-791375C5ECC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80AC01A-3195-6A4D-82B7-4507EC671811}" type="slidenum">
              <a:rPr lang="en-US"/>
              <a:pPr/>
              <a:t>21</a:t>
            </a:fld>
            <a:endParaRPr lang="en-US"/>
          </a:p>
        </p:txBody>
      </p:sp>
      <p:sp>
        <p:nvSpPr>
          <p:cNvPr id="276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48" charset="0"/>
              <a:ea typeface="ＭＳ Ｐゴシック" pitchFamily="-48" charset="-128"/>
              <a:cs typeface="ＭＳ Ｐゴシック" pitchFamily="-48" charset="-128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AE9103-64FB-4A66-B748-E286B7173053}" type="slidenum">
              <a:rPr lang="en-US" smtClean="0">
                <a:latin typeface="Arial" pitchFamily="-48" charset="0"/>
                <a:ea typeface="ＭＳ Ｐゴシック" pitchFamily="-48" charset="-128"/>
                <a:cs typeface="ＭＳ Ｐゴシック" pitchFamily="-48" charset="-128"/>
              </a:rPr>
              <a:pPr/>
              <a:t>22</a:t>
            </a:fld>
            <a:endParaRPr lang="en-US" smtClean="0">
              <a:latin typeface="Arial" pitchFamily="-48" charset="0"/>
              <a:ea typeface="ＭＳ Ｐゴシック" pitchFamily="-48" charset="-128"/>
              <a:cs typeface="ＭＳ Ｐゴシック" pitchFamily="-48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E86D4-8702-470D-9714-791375C5ECC5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33B065B-7467-0247-B84A-BF8E3D53175B}" type="slidenum">
              <a:rPr lang="en-US"/>
              <a:pPr/>
              <a:t>24</a:t>
            </a:fld>
            <a:endParaRPr lang="en-US"/>
          </a:p>
        </p:txBody>
      </p:sp>
      <p:sp>
        <p:nvSpPr>
          <p:cNvPr id="296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48" charset="0"/>
              <a:ea typeface="ＭＳ Ｐゴシック" pitchFamily="-48" charset="-128"/>
              <a:cs typeface="ＭＳ Ｐゴシック" pitchFamily="-48" charset="-128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A98A22-6846-4378-A78B-7BEBA634F8A7}" type="slidenum">
              <a:rPr lang="en-US" smtClean="0">
                <a:latin typeface="Arial" pitchFamily="-48" charset="0"/>
                <a:ea typeface="ＭＳ Ｐゴシック" pitchFamily="-48" charset="-128"/>
                <a:cs typeface="ＭＳ Ｐゴシック" pitchFamily="-48" charset="-128"/>
              </a:rPr>
              <a:pPr/>
              <a:t>25</a:t>
            </a:fld>
            <a:endParaRPr lang="en-US" smtClean="0">
              <a:latin typeface="Arial" pitchFamily="-48" charset="0"/>
              <a:ea typeface="ＭＳ Ｐゴシック" pitchFamily="-48" charset="-128"/>
              <a:cs typeface="ＭＳ Ｐゴシック" pitchFamily="-48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E86D4-8702-470D-9714-791375C5ECC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E86D4-8702-470D-9714-791375C5ECC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E86D4-8702-470D-9714-791375C5ECC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E86D4-8702-470D-9714-791375C5ECC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Text</a:t>
            </a:r>
            <a:r>
              <a:rPr lang="en-US" baseline="0" dirty="0" smtClean="0"/>
              <a:t> does not need to “appear”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E86D4-8702-470D-9714-791375C5ECC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90FE50-7CFC-0243-9306-A191EC3431CB}" type="slidenum">
              <a:rPr lang="en-US"/>
              <a:pPr/>
              <a:t>8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E86D4-8702-470D-9714-791375C5ECC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sz="900">
                <a:latin typeface="Times New Roman"/>
                <a:cs typeface="Times New Roman"/>
              </a:defRPr>
            </a:lvl1pPr>
          </a:lstStyle>
          <a:p>
            <a:r>
              <a:rPr lang="en-US" dirty="0" smtClean="0"/>
              <a:t>Pershan/LAMXIV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Slide </a:t>
            </a:r>
            <a:fld id="{2E62F52A-8C95-439D-8657-6C61E7C718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Pershan</a:t>
            </a:r>
            <a:r>
              <a:rPr lang="en-US" dirty="0" smtClean="0"/>
              <a:t>/LAMXIV</a:t>
            </a:r>
          </a:p>
          <a:p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Slide </a:t>
            </a:r>
            <a:fld id="{171C6CFF-266D-4F5D-AF09-CB3819B8E16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Pershan/LAMXIV</a:t>
            </a:r>
          </a:p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Slide </a:t>
            </a:r>
            <a:fld id="{685E962C-1FB1-9D4B-87E3-521B97A2DE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381000"/>
            <a:ext cx="6553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1371600"/>
            <a:ext cx="7848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629400"/>
            <a:ext cx="5181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800">
                <a:latin typeface="Times New Roman"/>
                <a:cs typeface="Times New Roman"/>
              </a:defRPr>
            </a:lvl1pPr>
          </a:lstStyle>
          <a:p>
            <a:r>
              <a:rPr lang="en-US" dirty="0" smtClean="0"/>
              <a:t>Pershan/LAMXIV</a:t>
            </a:r>
          </a:p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48600" y="6629400"/>
            <a:ext cx="1066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latin typeface="Arial" pitchFamily="-112" charset="0"/>
              </a:defRPr>
            </a:lvl1pPr>
          </a:lstStyle>
          <a:p>
            <a:r>
              <a:rPr lang="en-US"/>
              <a:t>Slide </a:t>
            </a:r>
            <a:fld id="{F2FC13C1-9A53-4048-B7B3-A960575C7D23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2" name="Picture 7" descr="New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152400"/>
            <a:ext cx="14351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760A1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760A1F"/>
          </a:solidFill>
          <a:latin typeface="Times" pitchFamily="24" charset="0"/>
          <a:ea typeface="ＭＳ Ｐゴシック" pitchFamily="24" charset="-128"/>
          <a:cs typeface="ＭＳ Ｐゴシック" pitchFamily="2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760A1F"/>
          </a:solidFill>
          <a:latin typeface="Times" pitchFamily="24" charset="0"/>
          <a:ea typeface="ＭＳ Ｐゴシック" pitchFamily="24" charset="-128"/>
          <a:cs typeface="ＭＳ Ｐゴシック" pitchFamily="2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760A1F"/>
          </a:solidFill>
          <a:latin typeface="Times" pitchFamily="24" charset="0"/>
          <a:ea typeface="ＭＳ Ｐゴシック" pitchFamily="24" charset="-128"/>
          <a:cs typeface="ＭＳ Ｐゴシック" pitchFamily="2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760A1F"/>
          </a:solidFill>
          <a:latin typeface="Times" pitchFamily="24" charset="0"/>
          <a:ea typeface="ＭＳ Ｐゴシック" pitchFamily="24" charset="-128"/>
          <a:cs typeface="ＭＳ Ｐゴシック" pitchFamily="2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 i="1">
          <a:solidFill>
            <a:srgbClr val="760A1F"/>
          </a:solidFill>
          <a:latin typeface="Times" pitchFamily="24" charset="0"/>
          <a:ea typeface="ＭＳ Ｐゴシック" pitchFamily="24" charset="-128"/>
          <a:cs typeface="ＭＳ Ｐゴシック" pitchFamily="2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 i="1">
          <a:solidFill>
            <a:srgbClr val="760A1F"/>
          </a:solidFill>
          <a:latin typeface="Times" pitchFamily="24" charset="0"/>
          <a:ea typeface="ＭＳ Ｐゴシック" pitchFamily="24" charset="-128"/>
          <a:cs typeface="ＭＳ Ｐゴシック" pitchFamily="2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 i="1">
          <a:solidFill>
            <a:srgbClr val="760A1F"/>
          </a:solidFill>
          <a:latin typeface="Times" pitchFamily="24" charset="0"/>
          <a:ea typeface="ＭＳ Ｐゴシック" pitchFamily="24" charset="-128"/>
          <a:cs typeface="ＭＳ Ｐゴシック" pitchFamily="2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 i="1">
          <a:solidFill>
            <a:srgbClr val="760A1F"/>
          </a:solidFill>
          <a:latin typeface="Times" pitchFamily="24" charset="0"/>
          <a:ea typeface="ＭＳ Ｐゴシック" pitchFamily="24" charset="-128"/>
          <a:cs typeface="ＭＳ Ｐゴシック" pitchFamily="2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-112" charset="2"/>
        <a:buChar char="Ø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-112" charset="2"/>
        <a:buChar char="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6.png"/><Relationship Id="rId12" Type="http://schemas.openxmlformats.org/officeDocument/2006/relationships/oleObject" Target="../embeddings/oleObject30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53.png"/><Relationship Id="rId5" Type="http://schemas.openxmlformats.org/officeDocument/2006/relationships/oleObject" Target="../embeddings/oleObject26.bin"/><Relationship Id="rId6" Type="http://schemas.openxmlformats.org/officeDocument/2006/relationships/oleObject" Target="../embeddings/oleObject27.bin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oleObject" Target="../embeddings/oleObject28.bin"/><Relationship Id="rId10" Type="http://schemas.openxmlformats.org/officeDocument/2006/relationships/oleObject" Target="../embeddings/oleObject29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oleObject" Target="../embeddings/oleObject31.bin"/><Relationship Id="rId7" Type="http://schemas.openxmlformats.org/officeDocument/2006/relationships/image" Target="../media/image61.png"/><Relationship Id="rId8" Type="http://schemas.openxmlformats.org/officeDocument/2006/relationships/oleObject" Target="../embeddings/oleObject32.bin"/><Relationship Id="rId9" Type="http://schemas.openxmlformats.org/officeDocument/2006/relationships/image" Target="../media/image62.png"/><Relationship Id="rId10" Type="http://schemas.openxmlformats.org/officeDocument/2006/relationships/image" Target="../media/image63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7.bin"/><Relationship Id="rId12" Type="http://schemas.openxmlformats.org/officeDocument/2006/relationships/oleObject" Target="../embeddings/oleObject38.bin"/><Relationship Id="rId13" Type="http://schemas.openxmlformats.org/officeDocument/2006/relationships/oleObject" Target="../embeddings/oleObject39.bin"/><Relationship Id="rId14" Type="http://schemas.openxmlformats.org/officeDocument/2006/relationships/image" Target="../media/image74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oleObject" Target="../embeddings/oleObject33.bin"/><Relationship Id="rId7" Type="http://schemas.openxmlformats.org/officeDocument/2006/relationships/oleObject" Target="../embeddings/oleObject34.bin"/><Relationship Id="rId8" Type="http://schemas.openxmlformats.org/officeDocument/2006/relationships/image" Target="../media/image73.png"/><Relationship Id="rId9" Type="http://schemas.openxmlformats.org/officeDocument/2006/relationships/oleObject" Target="../embeddings/oleObject35.bin"/><Relationship Id="rId10" Type="http://schemas.openxmlformats.org/officeDocument/2006/relationships/oleObject" Target="../embeddings/oleObject36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oleObject" Target="../embeddings/oleObject40.bin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45.png"/><Relationship Id="rId8" Type="http://schemas.openxmlformats.org/officeDocument/2006/relationships/oleObject" Target="../embeddings/oleObject41.bin"/><Relationship Id="rId9" Type="http://schemas.openxmlformats.org/officeDocument/2006/relationships/image" Target="../media/image80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86.png"/><Relationship Id="rId5" Type="http://schemas.openxmlformats.org/officeDocument/2006/relationships/oleObject" Target="../embeddings/oleObject42.bin"/><Relationship Id="rId6" Type="http://schemas.openxmlformats.org/officeDocument/2006/relationships/oleObject" Target="../embeddings/oleObject43.bin"/><Relationship Id="rId7" Type="http://schemas.openxmlformats.org/officeDocument/2006/relationships/oleObject" Target="../embeddings/oleObject44.bin"/><Relationship Id="rId8" Type="http://schemas.openxmlformats.org/officeDocument/2006/relationships/oleObject" Target="../embeddings/oleObject45.bin"/><Relationship Id="rId9" Type="http://schemas.openxmlformats.org/officeDocument/2006/relationships/image" Target="../media/image87.png"/><Relationship Id="rId10" Type="http://schemas.openxmlformats.org/officeDocument/2006/relationships/oleObject" Target="../embeddings/oleObject46.bin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8" Type="http://schemas.openxmlformats.org/officeDocument/2006/relationships/oleObject" Target="../embeddings/oleObject47.bin"/><Relationship Id="rId9" Type="http://schemas.openxmlformats.org/officeDocument/2006/relationships/oleObject" Target="../embeddings/oleObject48.bin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df"/><Relationship Id="rId4" Type="http://schemas.openxmlformats.org/officeDocument/2006/relationships/image" Target="../media/image96.png"/><Relationship Id="rId5" Type="http://schemas.openxmlformats.org/officeDocument/2006/relationships/image" Target="../media/image97.pdf"/><Relationship Id="rId6" Type="http://schemas.openxmlformats.org/officeDocument/2006/relationships/image" Target="../media/image98.png"/><Relationship Id="rId7" Type="http://schemas.openxmlformats.org/officeDocument/2006/relationships/image" Target="../media/image99.pdf"/><Relationship Id="rId8" Type="http://schemas.openxmlformats.org/officeDocument/2006/relationships/image" Target="../media/image100.png"/><Relationship Id="rId9" Type="http://schemas.openxmlformats.org/officeDocument/2006/relationships/image" Target="../media/image101.png"/><Relationship Id="rId10" Type="http://schemas.openxmlformats.org/officeDocument/2006/relationships/image" Target="../media/image102.png"/><Relationship Id="rId11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6" Type="http://schemas.openxmlformats.org/officeDocument/2006/relationships/image" Target="../media/image107.png"/><Relationship Id="rId7" Type="http://schemas.openxmlformats.org/officeDocument/2006/relationships/image" Target="../media/image108.png"/><Relationship Id="rId8" Type="http://schemas.openxmlformats.org/officeDocument/2006/relationships/image" Target="../media/image109.png"/><Relationship Id="rId9" Type="http://schemas.openxmlformats.org/officeDocument/2006/relationships/image" Target="../media/image110.png"/><Relationship Id="rId10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63.png"/><Relationship Id="rId5" Type="http://schemas.openxmlformats.org/officeDocument/2006/relationships/image" Target="../media/image114.png"/><Relationship Id="rId6" Type="http://schemas.openxmlformats.org/officeDocument/2006/relationships/image" Target="../media/image115.png"/><Relationship Id="rId7" Type="http://schemas.openxmlformats.org/officeDocument/2006/relationships/image" Target="../media/image116.png"/><Relationship Id="rId8" Type="http://schemas.openxmlformats.org/officeDocument/2006/relationships/image" Target="../media/image117.png"/><Relationship Id="rId9" Type="http://schemas.openxmlformats.org/officeDocument/2006/relationships/image" Target="../media/image118.png"/><Relationship Id="rId10" Type="http://schemas.openxmlformats.org/officeDocument/2006/relationships/image" Target="../media/image119.png"/><Relationship Id="rId11" Type="http://schemas.openxmlformats.org/officeDocument/2006/relationships/oleObject" Target="../embeddings/oleObject49.bin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5" Type="http://schemas.openxmlformats.org/officeDocument/2006/relationships/image" Target="../media/image122.png"/><Relationship Id="rId6" Type="http://schemas.openxmlformats.org/officeDocument/2006/relationships/image" Target="../media/image115.png"/><Relationship Id="rId7" Type="http://schemas.openxmlformats.org/officeDocument/2006/relationships/image" Target="../media/image123.png"/><Relationship Id="rId8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image" Target="../media/image126.png"/><Relationship Id="rId6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6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5" Type="http://schemas.openxmlformats.org/officeDocument/2006/relationships/image" Target="../media/image134.png"/><Relationship Id="rId6" Type="http://schemas.openxmlformats.org/officeDocument/2006/relationships/image" Target="../media/image13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.bin"/><Relationship Id="rId12" Type="http://schemas.openxmlformats.org/officeDocument/2006/relationships/oleObject" Target="../embeddings/oleObject7.bin"/><Relationship Id="rId13" Type="http://schemas.openxmlformats.org/officeDocument/2006/relationships/oleObject" Target="../embeddings/oleObject8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oleObject2.bin"/><Relationship Id="rId6" Type="http://schemas.openxmlformats.org/officeDocument/2006/relationships/oleObject" Target="../embeddings/oleObject3.bin"/><Relationship Id="rId7" Type="http://schemas.openxmlformats.org/officeDocument/2006/relationships/oleObject" Target="../embeddings/oleObject4.bin"/><Relationship Id="rId8" Type="http://schemas.openxmlformats.org/officeDocument/2006/relationships/image" Target="../media/image14.png"/><Relationship Id="rId9" Type="http://schemas.openxmlformats.org/officeDocument/2006/relationships/oleObject" Target="../embeddings/oleObject5.bin"/><Relationship Id="rId10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9.bin"/><Relationship Id="rId5" Type="http://schemas.openxmlformats.org/officeDocument/2006/relationships/oleObject" Target="../embeddings/oleObject10.bin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oleObject" Target="../embeddings/oleObject11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Equation1.bin"/><Relationship Id="rId12" Type="http://schemas.openxmlformats.org/officeDocument/2006/relationships/oleObject" Target="../embeddings/oleObject16.bin"/><Relationship Id="rId13" Type="http://schemas.openxmlformats.org/officeDocument/2006/relationships/oleObject" Target="../embeddings/oleObject17.bin"/><Relationship Id="rId14" Type="http://schemas.openxmlformats.org/officeDocument/2006/relationships/oleObject" Target="../embeddings/oleObject18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oleObject" Target="../embeddings/oleObject13.bin"/><Relationship Id="rId8" Type="http://schemas.openxmlformats.org/officeDocument/2006/relationships/image" Target="../media/image31.png"/><Relationship Id="rId9" Type="http://schemas.openxmlformats.org/officeDocument/2006/relationships/oleObject" Target="../embeddings/oleObject14.bin"/><Relationship Id="rId10" Type="http://schemas.openxmlformats.org/officeDocument/2006/relationships/oleObject" Target="../embeddings/oleObject1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19.bin"/><Relationship Id="rId5" Type="http://schemas.openxmlformats.org/officeDocument/2006/relationships/oleObject" Target="../embeddings/oleObject20.bin"/><Relationship Id="rId6" Type="http://schemas.openxmlformats.org/officeDocument/2006/relationships/image" Target="../media/image35.png"/><Relationship Id="rId7" Type="http://schemas.openxmlformats.org/officeDocument/2006/relationships/oleObject" Target="../embeddings/oleObject21.bin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oleObject" Target="../embeddings/oleObject22.bin"/><Relationship Id="rId11" Type="http://schemas.openxmlformats.org/officeDocument/2006/relationships/image" Target="../media/image38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oleObject" Target="../embeddings/oleObject23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45.png"/><Relationship Id="rId5" Type="http://schemas.openxmlformats.org/officeDocument/2006/relationships/oleObject" Target="../embeddings/oleObject24.bin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oleObject" Target="../embeddings/oleObject25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81000"/>
            <a:ext cx="7391400" cy="1600200"/>
          </a:xfrm>
        </p:spPr>
        <p:txBody>
          <a:bodyPr/>
          <a:lstStyle/>
          <a:p>
            <a:r>
              <a:rPr lang="en-US" sz="2800" dirty="0" smtClean="0"/>
              <a:t>X-ray Scattering: Liquid Metal/Vapor Interfaces </a:t>
            </a:r>
            <a:br>
              <a:rPr lang="en-US" sz="2800" dirty="0" smtClean="0"/>
            </a:br>
            <a:r>
              <a:rPr lang="en-US" sz="2800" dirty="0" smtClean="0"/>
              <a:t>P.S. Pershan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000" dirty="0" smtClean="0">
                <a:solidFill>
                  <a:schemeClr val="tx1"/>
                </a:solidFill>
              </a:rPr>
              <a:t>SEAS &amp; Dept of Physics, Harvard  Univ., Cambridge, MA, US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550" y="2438400"/>
            <a:ext cx="7962900" cy="3810000"/>
          </a:xfrm>
        </p:spPr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</a:rPr>
              <a:t>X-ray Liquid Surface: Experimental</a:t>
            </a:r>
            <a:endParaRPr lang="en-US" sz="3600" dirty="0" smtClean="0">
              <a:solidFill>
                <a:srgbClr val="FF0000"/>
              </a:solidFill>
            </a:endParaRPr>
          </a:p>
          <a:p>
            <a:r>
              <a:rPr lang="en-US" sz="3600" dirty="0" smtClean="0">
                <a:solidFill>
                  <a:srgbClr val="3366FF"/>
                </a:solidFill>
              </a:rPr>
              <a:t>Variety of Liquid </a:t>
            </a:r>
            <a:r>
              <a:rPr lang="en-US" sz="3600" dirty="0" smtClean="0">
                <a:solidFill>
                  <a:srgbClr val="3366FF"/>
                </a:solidFill>
              </a:rPr>
              <a:t>Metal/Vapor Interfaces</a:t>
            </a:r>
            <a:r>
              <a:rPr lang="en-US" sz="3600" dirty="0" smtClean="0">
                <a:solidFill>
                  <a:srgbClr val="3366FF"/>
                </a:solidFill>
              </a:rPr>
              <a:t> </a:t>
            </a:r>
          </a:p>
          <a:p>
            <a:r>
              <a:rPr lang="en-US" sz="3600" dirty="0" smtClean="0">
                <a:solidFill>
                  <a:srgbClr val="0AB30A"/>
                </a:solidFill>
              </a:rPr>
              <a:t> </a:t>
            </a:r>
            <a:r>
              <a:rPr lang="en-US" sz="3600" dirty="0" smtClean="0">
                <a:solidFill>
                  <a:srgbClr val="0AB30A"/>
                </a:solidFill>
              </a:rPr>
              <a:t>Open questions on surface freezing of liquid metals</a:t>
            </a:r>
            <a:endParaRPr lang="en-US" sz="3600" dirty="0">
              <a:solidFill>
                <a:srgbClr val="0AB30A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Pershan/SNIP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6705600" cy="1066800"/>
          </a:xfrm>
        </p:spPr>
        <p:txBody>
          <a:bodyPr/>
          <a:lstStyle/>
          <a:p>
            <a:r>
              <a:rPr lang="en-US" sz="2400" dirty="0" smtClean="0"/>
              <a:t>Type II: Surface </a:t>
            </a:r>
            <a:r>
              <a:rPr lang="en-US" sz="2400" dirty="0" err="1" smtClean="0"/>
              <a:t>Adsorption(Ga</a:t>
            </a:r>
            <a:r>
              <a:rPr lang="en-US" sz="2400" dirty="0" smtClean="0"/>
              <a:t>-Bi alloy) </a:t>
            </a:r>
            <a:br>
              <a:rPr lang="en-US" sz="2400" dirty="0" smtClean="0"/>
            </a:br>
            <a:r>
              <a:rPr lang="en-US" sz="2400" dirty="0" smtClean="0"/>
              <a:t> Bulk Phase Coexistence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Pershan/SNIP</a:t>
            </a:r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019800" y="1295400"/>
            <a:ext cx="28157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>
                <a:solidFill>
                  <a:srgbClr val="800000"/>
                </a:solidFill>
              </a:rPr>
              <a:t>Nattland</a:t>
            </a:r>
            <a:r>
              <a:rPr lang="en-US" sz="2000" i="1" dirty="0" smtClean="0">
                <a:solidFill>
                  <a:srgbClr val="800000"/>
                </a:solidFill>
              </a:rPr>
              <a:t> &amp;</a:t>
            </a:r>
            <a:r>
              <a:rPr lang="en-US" sz="2000" i="1" dirty="0" err="1" smtClean="0">
                <a:solidFill>
                  <a:srgbClr val="800000"/>
                </a:solidFill>
              </a:rPr>
              <a:t>Freyland</a:t>
            </a:r>
            <a:r>
              <a:rPr lang="en-US" sz="2000" i="1" dirty="0" smtClean="0">
                <a:solidFill>
                  <a:srgbClr val="800000"/>
                </a:solidFill>
              </a:rPr>
              <a:t>, ’94</a:t>
            </a:r>
          </a:p>
          <a:p>
            <a:r>
              <a:rPr lang="en-US" sz="2000" i="1" dirty="0" err="1" smtClean="0">
                <a:solidFill>
                  <a:srgbClr val="800000"/>
                </a:solidFill>
              </a:rPr>
              <a:t>Chatain</a:t>
            </a:r>
            <a:r>
              <a:rPr lang="en-US" sz="2000" i="1" dirty="0" smtClean="0">
                <a:solidFill>
                  <a:srgbClr val="800000"/>
                </a:solidFill>
              </a:rPr>
              <a:t> &amp; </a:t>
            </a:r>
            <a:r>
              <a:rPr lang="en-US" sz="2000" i="1" dirty="0" err="1" smtClean="0">
                <a:solidFill>
                  <a:srgbClr val="800000"/>
                </a:solidFill>
              </a:rPr>
              <a:t>Wynblatt</a:t>
            </a:r>
            <a:r>
              <a:rPr lang="en-US" sz="2000" i="1" dirty="0" smtClean="0">
                <a:solidFill>
                  <a:srgbClr val="800000"/>
                </a:solidFill>
              </a:rPr>
              <a:t>, ‘96</a:t>
            </a:r>
          </a:p>
          <a:p>
            <a:r>
              <a:rPr lang="en-US" sz="2000" i="1" dirty="0" smtClean="0">
                <a:solidFill>
                  <a:srgbClr val="800000"/>
                </a:solidFill>
              </a:rPr>
              <a:t>P. Huber,’03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8" name="Picture 7" descr="Surface Phase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3393928"/>
            <a:ext cx="3262091" cy="984543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28600" y="5638800"/>
            <a:ext cx="3733800" cy="559837"/>
            <a:chOff x="457200" y="5029200"/>
            <a:chExt cx="3733800" cy="559837"/>
          </a:xfrm>
        </p:grpSpPr>
        <p:graphicFrame>
          <p:nvGraphicFramePr>
            <p:cNvPr id="22" name="Object 21"/>
            <p:cNvGraphicFramePr>
              <a:graphicFrameLocks noChangeAspect="1"/>
            </p:cNvGraphicFramePr>
            <p:nvPr/>
          </p:nvGraphicFramePr>
          <p:xfrm>
            <a:off x="2133600" y="5029200"/>
            <a:ext cx="2057400" cy="559837"/>
          </p:xfrm>
          <a:graphic>
            <a:graphicData uri="http://schemas.openxmlformats.org/presentationml/2006/ole">
              <p:oleObj spid="_x0000_s144389" name="Equation" r:id="rId5" imgW="1866900" imgH="508000" progId="Equation.DSMT4">
                <p:embed/>
              </p:oleObj>
            </a:graphicData>
          </a:graphic>
        </p:graphicFrame>
        <p:sp>
          <p:nvSpPr>
            <p:cNvPr id="35" name="TextBox 34"/>
            <p:cNvSpPr txBox="1"/>
            <p:nvPr/>
          </p:nvSpPr>
          <p:spPr>
            <a:xfrm>
              <a:off x="457200" y="5105400"/>
              <a:ext cx="13260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 typeface="Wingdings" charset="2"/>
                <a:buChar char="u"/>
              </a:pPr>
              <a:r>
                <a:rPr lang="en-US" sz="1200" dirty="0" smtClean="0"/>
                <a:t>Surface Tension</a:t>
              </a:r>
              <a:endParaRPr lang="en-US" sz="1200" dirty="0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685800" y="1219200"/>
            <a:ext cx="1752600" cy="990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i="1" dirty="0" smtClean="0">
                <a:solidFill>
                  <a:srgbClr val="008000"/>
                </a:solidFill>
              </a:rPr>
              <a:t>Gibbs: &lt; 1900</a:t>
            </a:r>
          </a:p>
          <a:p>
            <a:r>
              <a:rPr lang="en-US" sz="2000" i="1" dirty="0" smtClean="0">
                <a:solidFill>
                  <a:srgbClr val="008000"/>
                </a:solidFill>
              </a:rPr>
              <a:t>Butler: ’35</a:t>
            </a:r>
          </a:p>
          <a:p>
            <a:r>
              <a:rPr lang="en-US" sz="2000" i="1" dirty="0" err="1" smtClean="0">
                <a:solidFill>
                  <a:srgbClr val="008000"/>
                </a:solidFill>
              </a:rPr>
              <a:t>Egry</a:t>
            </a:r>
            <a:r>
              <a:rPr lang="en-US" sz="2000" i="1" dirty="0" smtClean="0">
                <a:solidFill>
                  <a:srgbClr val="008000"/>
                </a:solidFill>
              </a:rPr>
              <a:t>: ‘05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46" name="Group 45"/>
          <p:cNvGrpSpPr/>
          <p:nvPr/>
        </p:nvGrpSpPr>
        <p:grpSpPr>
          <a:xfrm>
            <a:off x="1143000" y="1219200"/>
            <a:ext cx="4572000" cy="1963484"/>
            <a:chOff x="1143000" y="1219200"/>
            <a:chExt cx="4572000" cy="1963484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/>
          </p:nvGraphicFramePr>
          <p:xfrm>
            <a:off x="1143000" y="2362200"/>
            <a:ext cx="1763486" cy="685800"/>
          </p:xfrm>
          <a:graphic>
            <a:graphicData uri="http://schemas.openxmlformats.org/presentationml/2006/ole">
              <p:oleObj spid="_x0000_s144386" name="Equation" r:id="rId6" imgW="1143000" imgH="444500" progId="Equation.DSMT4">
                <p:embed/>
              </p:oleObj>
            </a:graphicData>
          </a:graphic>
        </p:graphicFrame>
        <p:pic>
          <p:nvPicPr>
            <p:cNvPr id="45" name="Picture 44" descr="GaBiPhase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48000" y="1219200"/>
              <a:ext cx="2667000" cy="1963484"/>
            </a:xfrm>
            <a:prstGeom prst="rect">
              <a:avLst/>
            </a:prstGeom>
          </p:spPr>
        </p:pic>
      </p:grpSp>
      <p:grpSp>
        <p:nvGrpSpPr>
          <p:cNvPr id="61" name="Group 60"/>
          <p:cNvGrpSpPr/>
          <p:nvPr/>
        </p:nvGrpSpPr>
        <p:grpSpPr>
          <a:xfrm>
            <a:off x="6477000" y="2362200"/>
            <a:ext cx="2438400" cy="3462754"/>
            <a:chOff x="6477000" y="2362200"/>
            <a:chExt cx="2438400" cy="3462754"/>
          </a:xfrm>
        </p:grpSpPr>
        <p:sp>
          <p:nvSpPr>
            <p:cNvPr id="20" name="TextBox 19"/>
            <p:cNvSpPr txBox="1"/>
            <p:nvPr/>
          </p:nvSpPr>
          <p:spPr>
            <a:xfrm>
              <a:off x="6477000" y="2362200"/>
              <a:ext cx="2438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Electron Density</a:t>
              </a:r>
              <a:endParaRPr lang="en-US" dirty="0"/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6477000" y="2743200"/>
              <a:ext cx="2110218" cy="3081754"/>
              <a:chOff x="6477000" y="2743200"/>
              <a:chExt cx="2110218" cy="3081754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6477000" y="2743200"/>
                <a:ext cx="2110218" cy="2736114"/>
                <a:chOff x="6405934" y="1447800"/>
                <a:chExt cx="2181286" cy="2736114"/>
              </a:xfrm>
            </p:grpSpPr>
            <p:pic>
              <p:nvPicPr>
                <p:cNvPr id="9" name="Picture 8" descr="ga-bi-den.png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781800" y="1447800"/>
                  <a:ext cx="1805420" cy="2736114"/>
                </a:xfrm>
                <a:prstGeom prst="rect">
                  <a:avLst/>
                </a:prstGeom>
              </p:spPr>
            </p:pic>
            <p:cxnSp>
              <p:nvCxnSpPr>
                <p:cNvPr id="11" name="Straight Arrow Connector 10"/>
                <p:cNvCxnSpPr/>
                <p:nvPr/>
              </p:nvCxnSpPr>
              <p:spPr bwMode="auto">
                <a:xfrm>
                  <a:off x="6484700" y="2209800"/>
                  <a:ext cx="1023961" cy="22860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rgbClr val="0AB30A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17" name="Straight Arrow Connector 16"/>
                <p:cNvCxnSpPr/>
                <p:nvPr/>
              </p:nvCxnSpPr>
              <p:spPr bwMode="auto">
                <a:xfrm>
                  <a:off x="6405934" y="2514600"/>
                  <a:ext cx="1890390" cy="45720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rgbClr val="FF9A94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19" name="Straight Arrow Connector 18"/>
                <p:cNvCxnSpPr/>
                <p:nvPr/>
              </p:nvCxnSpPr>
              <p:spPr bwMode="auto">
                <a:xfrm flipV="1">
                  <a:off x="6553200" y="1752600"/>
                  <a:ext cx="640395" cy="38100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49" name="Group 48"/>
              <p:cNvGrpSpPr/>
              <p:nvPr/>
            </p:nvGrpSpPr>
            <p:grpSpPr>
              <a:xfrm>
                <a:off x="7848600" y="4800600"/>
                <a:ext cx="307182" cy="1024354"/>
                <a:chOff x="8382000" y="4800600"/>
                <a:chExt cx="307182" cy="1024354"/>
              </a:xfrm>
            </p:grpSpPr>
            <p:cxnSp>
              <p:nvCxnSpPr>
                <p:cNvPr id="27" name="Straight Connector 26"/>
                <p:cNvCxnSpPr/>
                <p:nvPr/>
              </p:nvCxnSpPr>
              <p:spPr bwMode="auto">
                <a:xfrm>
                  <a:off x="8382000" y="5486400"/>
                  <a:ext cx="304800" cy="1588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triangle" w="sm" len="sm"/>
                  <a:tailEnd type="triangle" w="sm" len="sm"/>
                </a:ln>
                <a:effectLst/>
              </p:spPr>
            </p:cxnSp>
            <p:grpSp>
              <p:nvGrpSpPr>
                <p:cNvPr id="48" name="Group 47"/>
                <p:cNvGrpSpPr/>
                <p:nvPr/>
              </p:nvGrpSpPr>
              <p:grpSpPr>
                <a:xfrm>
                  <a:off x="8382000" y="4800600"/>
                  <a:ext cx="307182" cy="1024354"/>
                  <a:chOff x="7771606" y="4800600"/>
                  <a:chExt cx="307182" cy="1024354"/>
                </a:xfrm>
              </p:grpSpPr>
              <p:cxnSp>
                <p:nvCxnSpPr>
                  <p:cNvPr id="24" name="Straight Connector 23"/>
                  <p:cNvCxnSpPr/>
                  <p:nvPr/>
                </p:nvCxnSpPr>
                <p:spPr bwMode="auto">
                  <a:xfrm rot="5400000">
                    <a:off x="7353300" y="5219700"/>
                    <a:ext cx="838200" cy="1588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chemeClr val="tx1"/>
                    </a:solidFill>
                    <a:prstDash val="sysDot"/>
                    <a:round/>
                    <a:headEnd type="none" w="med" len="med"/>
                    <a:tailEnd type="none" w="lg" len="lg"/>
                  </a:ln>
                  <a:effectLst/>
                </p:spPr>
              </p:cxnSp>
              <p:cxnSp>
                <p:nvCxnSpPr>
                  <p:cNvPr id="25" name="Straight Connector 24"/>
                  <p:cNvCxnSpPr/>
                  <p:nvPr/>
                </p:nvCxnSpPr>
                <p:spPr bwMode="auto">
                  <a:xfrm rot="5400000">
                    <a:off x="7658894" y="5218906"/>
                    <a:ext cx="838200" cy="1588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chemeClr val="tx1"/>
                    </a:solidFill>
                    <a:prstDash val="sysDot"/>
                    <a:round/>
                    <a:headEnd type="none" w="med" len="med"/>
                    <a:tailEnd type="none" w="lg" len="lg"/>
                  </a:ln>
                  <a:effectLst/>
                </p:spPr>
              </p:cxn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7772400" y="5486400"/>
                    <a:ext cx="304800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 err="1" smtClean="0"/>
                      <a:t>ξ</a:t>
                    </a:r>
                    <a:endParaRPr lang="en-US" sz="1600" dirty="0"/>
                  </a:p>
                </p:txBody>
              </p:sp>
            </p:grpSp>
          </p:grpSp>
          <p:cxnSp>
            <p:nvCxnSpPr>
              <p:cNvPr id="52" name="Straight Arrow Connector 51"/>
              <p:cNvCxnSpPr/>
              <p:nvPr/>
            </p:nvCxnSpPr>
            <p:spPr bwMode="auto">
              <a:xfrm>
                <a:off x="7239000" y="4572000"/>
                <a:ext cx="762000" cy="1588"/>
              </a:xfrm>
              <a:prstGeom prst="straightConnector1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triangle"/>
                <a:tailEnd type="triangle"/>
              </a:ln>
              <a:effectLst/>
            </p:spPr>
          </p:cxnSp>
          <p:sp>
            <p:nvSpPr>
              <p:cNvPr id="54" name="TextBox 53"/>
              <p:cNvSpPr txBox="1"/>
              <p:nvPr/>
            </p:nvSpPr>
            <p:spPr>
              <a:xfrm>
                <a:off x="7467600" y="4419600"/>
                <a:ext cx="274434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 smtClean="0"/>
                  <a:t>d</a:t>
                </a:r>
                <a:endParaRPr lang="en-US" sz="1400" dirty="0"/>
              </a:p>
            </p:txBody>
          </p:sp>
        </p:grpSp>
      </p:grpSp>
      <p:grpSp>
        <p:nvGrpSpPr>
          <p:cNvPr id="58" name="Group 57"/>
          <p:cNvGrpSpPr/>
          <p:nvPr/>
        </p:nvGrpSpPr>
        <p:grpSpPr>
          <a:xfrm>
            <a:off x="228600" y="5105400"/>
            <a:ext cx="3736975" cy="457200"/>
            <a:chOff x="228600" y="5105400"/>
            <a:chExt cx="3736975" cy="457200"/>
          </a:xfrm>
        </p:grpSpPr>
        <p:grpSp>
          <p:nvGrpSpPr>
            <p:cNvPr id="43" name="Group 42"/>
            <p:cNvGrpSpPr/>
            <p:nvPr/>
          </p:nvGrpSpPr>
          <p:grpSpPr>
            <a:xfrm>
              <a:off x="228600" y="5105400"/>
              <a:ext cx="3736975" cy="457200"/>
              <a:chOff x="457200" y="4419600"/>
              <a:chExt cx="3663700" cy="401667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457200" y="4507468"/>
                <a:ext cx="2514600" cy="243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Wingdings" charset="2"/>
                  <a:buChar char="u"/>
                </a:pPr>
                <a:r>
                  <a:rPr lang="en-US" sz="1200" dirty="0" smtClean="0"/>
                  <a:t>               Influence Parameter: </a:t>
                </a:r>
              </a:p>
            </p:txBody>
          </p:sp>
          <p:graphicFrame>
            <p:nvGraphicFramePr>
              <p:cNvPr id="34" name="Object 33"/>
              <p:cNvGraphicFramePr>
                <a:graphicFrameLocks noChangeAspect="1"/>
              </p:cNvGraphicFramePr>
              <p:nvPr/>
            </p:nvGraphicFramePr>
            <p:xfrm>
              <a:off x="2623670" y="4419600"/>
              <a:ext cx="1497230" cy="401667"/>
            </p:xfrm>
            <a:graphic>
              <a:graphicData uri="http://schemas.openxmlformats.org/presentationml/2006/ole">
                <p:oleObj spid="_x0000_s144392" name="Equation" r:id="rId9" imgW="1562100" imgH="419100" progId="Equation.DSMT4">
                  <p:embed/>
                </p:oleObj>
              </a:graphicData>
            </a:graphic>
          </p:graphicFrame>
        </p:grpSp>
        <p:graphicFrame>
          <p:nvGraphicFramePr>
            <p:cNvPr id="56" name="Object 55"/>
            <p:cNvGraphicFramePr>
              <a:graphicFrameLocks noChangeAspect="1"/>
            </p:cNvGraphicFramePr>
            <p:nvPr/>
          </p:nvGraphicFramePr>
          <p:xfrm>
            <a:off x="533400" y="5257800"/>
            <a:ext cx="304800" cy="215900"/>
          </p:xfrm>
          <a:graphic>
            <a:graphicData uri="http://schemas.openxmlformats.org/presentationml/2006/ole">
              <p:oleObj spid="_x0000_s144395" name="Equation" r:id="rId10" imgW="304800" imgH="215900" progId="Equation.DSMT4">
                <p:embed/>
              </p:oleObj>
            </a:graphicData>
          </a:graphic>
        </p:graphicFrame>
      </p:grpSp>
      <p:grpSp>
        <p:nvGrpSpPr>
          <p:cNvPr id="60" name="Group 59"/>
          <p:cNvGrpSpPr/>
          <p:nvPr/>
        </p:nvGrpSpPr>
        <p:grpSpPr>
          <a:xfrm>
            <a:off x="4267200" y="4419600"/>
            <a:ext cx="2514600" cy="1958236"/>
            <a:chOff x="4267200" y="4419600"/>
            <a:chExt cx="2514600" cy="1958236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67200" y="4724400"/>
              <a:ext cx="2514600" cy="1653436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5029200" y="4419600"/>
              <a:ext cx="948697" cy="461665"/>
            </a:xfrm>
            <a:prstGeom prst="rect">
              <a:avLst/>
            </a:prstGeom>
            <a:solidFill>
              <a:schemeClr val="accent3"/>
            </a:solidFill>
            <a:ln>
              <a:solidFill>
                <a:srgbClr val="FF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d</a:t>
              </a:r>
              <a:r>
                <a:rPr lang="en-US" dirty="0" smtClean="0"/>
                <a:t> </a:t>
              </a:r>
              <a:r>
                <a:rPr lang="en-US" dirty="0" err="1" smtClean="0"/>
                <a:t>vs</a:t>
              </a:r>
              <a:r>
                <a:rPr lang="en-US" dirty="0" smtClean="0"/>
                <a:t> T</a:t>
              </a:r>
              <a:endParaRPr lang="en-US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28600" y="4648200"/>
            <a:ext cx="4038600" cy="553998"/>
            <a:chOff x="228600" y="4648200"/>
            <a:chExt cx="4038600" cy="553998"/>
          </a:xfrm>
        </p:grpSpPr>
        <p:sp>
          <p:nvSpPr>
            <p:cNvPr id="41" name="TextBox 40"/>
            <p:cNvSpPr txBox="1"/>
            <p:nvPr/>
          </p:nvSpPr>
          <p:spPr>
            <a:xfrm>
              <a:off x="228600" y="4648200"/>
              <a:ext cx="40386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Wingdings" charset="2"/>
                <a:buChar char="u"/>
              </a:pPr>
              <a:r>
                <a:rPr lang="en-US" sz="1200" dirty="0" err="1" smtClean="0"/>
                <a:t>Calphad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Initiative(data)</a:t>
              </a:r>
              <a:r>
                <a:rPr lang="en-US" sz="1200" dirty="0" err="1" smtClean="0">
                  <a:latin typeface="Wingdings"/>
                  <a:ea typeface="Wingdings"/>
                  <a:cs typeface="Wingdings"/>
                </a:rPr>
                <a:t></a:t>
              </a:r>
              <a:r>
                <a:rPr lang="en-US" sz="1200" dirty="0" err="1" smtClean="0">
                  <a:latin typeface="+mn-lt"/>
                  <a:ea typeface="Wingdings"/>
                  <a:cs typeface="Wingdings"/>
                </a:rPr>
                <a:t>Gibbs</a:t>
              </a:r>
              <a:r>
                <a:rPr lang="en-US" sz="1200" dirty="0" smtClean="0">
                  <a:latin typeface="+mn-lt"/>
                  <a:ea typeface="Wingdings"/>
                  <a:cs typeface="Wingdings"/>
                </a:rPr>
                <a:t> free energy density:</a:t>
              </a:r>
              <a:endParaRPr lang="en-US" sz="1200" dirty="0" smtClean="0"/>
            </a:p>
            <a:p>
              <a:pPr>
                <a:buFont typeface="Wingdings" charset="2"/>
                <a:buChar char="u"/>
              </a:pPr>
              <a:endParaRPr lang="en-US" sz="1800" dirty="0" smtClean="0"/>
            </a:p>
          </p:txBody>
        </p:sp>
        <p:graphicFrame>
          <p:nvGraphicFramePr>
            <p:cNvPr id="44" name="Object 43"/>
            <p:cNvGraphicFramePr>
              <a:graphicFrameLocks noChangeAspect="1"/>
            </p:cNvGraphicFramePr>
            <p:nvPr/>
          </p:nvGraphicFramePr>
          <p:xfrm>
            <a:off x="3733800" y="4724400"/>
            <a:ext cx="419100" cy="228600"/>
          </p:xfrm>
          <a:graphic>
            <a:graphicData uri="http://schemas.openxmlformats.org/presentationml/2006/ole">
              <p:oleObj spid="_x0000_s144399" name="Equation" r:id="rId12" imgW="419100" imgH="228600" progId="Equation.DSMT4">
                <p:embed/>
              </p:oleObj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52400"/>
            <a:ext cx="6553200" cy="914400"/>
          </a:xfrm>
        </p:spPr>
        <p:txBody>
          <a:bodyPr/>
          <a:lstStyle/>
          <a:p>
            <a:r>
              <a:rPr lang="en-US" sz="2800" dirty="0" err="1" smtClean="0"/>
              <a:t>TypeIIIa</a:t>
            </a:r>
            <a:r>
              <a:rPr lang="en-US" sz="2800" dirty="0" smtClean="0"/>
              <a:t>: Surface Phase Transition</a:t>
            </a:r>
            <a:br>
              <a:rPr lang="en-US" sz="2800" dirty="0" smtClean="0"/>
            </a:br>
            <a:r>
              <a:rPr lang="en-US" sz="1800" dirty="0" smtClean="0"/>
              <a:t>2 Phase Binary Solution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Pershan/SNIP</a:t>
            </a:r>
          </a:p>
          <a:p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3581400" y="3581400"/>
            <a:ext cx="5257800" cy="2962166"/>
            <a:chOff x="3581400" y="3581400"/>
            <a:chExt cx="5257800" cy="2962166"/>
          </a:xfrm>
        </p:grpSpPr>
        <p:grpSp>
          <p:nvGrpSpPr>
            <p:cNvPr id="25" name="Group 24"/>
            <p:cNvGrpSpPr/>
            <p:nvPr/>
          </p:nvGrpSpPr>
          <p:grpSpPr>
            <a:xfrm>
              <a:off x="4800600" y="4343400"/>
              <a:ext cx="4038600" cy="2200166"/>
              <a:chOff x="4343400" y="4343400"/>
              <a:chExt cx="4038600" cy="2200166"/>
            </a:xfrm>
          </p:grpSpPr>
          <p:pic>
            <p:nvPicPr>
              <p:cNvPr id="9" name="Picture 8" descr="AuSi-GID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48400" y="4343400"/>
                <a:ext cx="2133600" cy="2200166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4343400" y="5486400"/>
                <a:ext cx="1197764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800" dirty="0" smtClean="0"/>
                  <a:t>Bilayer</a:t>
                </a:r>
              </a:p>
              <a:p>
                <a:pPr algn="r"/>
                <a:r>
                  <a:rPr lang="en-US" sz="1800" dirty="0" smtClean="0"/>
                  <a:t>Monolayer</a:t>
                </a:r>
              </a:p>
              <a:p>
                <a:pPr algn="r"/>
                <a:r>
                  <a:rPr lang="en-US" sz="1800" dirty="0" smtClean="0"/>
                  <a:t>Liquid</a:t>
                </a:r>
                <a:endParaRPr lang="en-US" sz="1800" dirty="0"/>
              </a:p>
            </p:txBody>
          </p:sp>
          <p:cxnSp>
            <p:nvCxnSpPr>
              <p:cNvPr id="18" name="Straight Arrow Connector 17"/>
              <p:cNvCxnSpPr/>
              <p:nvPr/>
            </p:nvCxnSpPr>
            <p:spPr bwMode="auto">
              <a:xfrm flipV="1">
                <a:off x="5562600" y="5335588"/>
                <a:ext cx="685800" cy="303212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0" name="Straight Arrow Connector 19"/>
              <p:cNvCxnSpPr/>
              <p:nvPr/>
            </p:nvCxnSpPr>
            <p:spPr bwMode="auto">
              <a:xfrm flipV="1">
                <a:off x="5562600" y="5791200"/>
                <a:ext cx="838200" cy="152400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2" name="Straight Arrow Connector 21"/>
              <p:cNvCxnSpPr/>
              <p:nvPr/>
            </p:nvCxnSpPr>
            <p:spPr bwMode="auto">
              <a:xfrm flipV="1">
                <a:off x="5562600" y="6019800"/>
                <a:ext cx="914400" cy="228600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26" name="Group 25"/>
            <p:cNvGrpSpPr/>
            <p:nvPr/>
          </p:nvGrpSpPr>
          <p:grpSpPr>
            <a:xfrm>
              <a:off x="3581400" y="3581400"/>
              <a:ext cx="3200400" cy="1745397"/>
              <a:chOff x="3581400" y="3581400"/>
              <a:chExt cx="3200400" cy="1745397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3962400" y="3581400"/>
                <a:ext cx="2819400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 err="1" smtClean="0"/>
                  <a:t>Shpyrko</a:t>
                </a:r>
                <a:r>
                  <a:rPr lang="en-US" sz="1400" dirty="0" smtClean="0"/>
                  <a:t> et al. Science 313, 77 (2006) vol. 313 (5783)</a:t>
                </a:r>
              </a:p>
              <a:p>
                <a:r>
                  <a:rPr lang="en-US" sz="1400" b="1" dirty="0" err="1" smtClean="0">
                    <a:solidFill>
                      <a:srgbClr val="FF0000"/>
                    </a:solidFill>
                  </a:rPr>
                  <a:t>Mechler</a:t>
                </a:r>
                <a:r>
                  <a:rPr lang="en-US" sz="1400" b="1" dirty="0" smtClean="0">
                    <a:solidFill>
                      <a:srgbClr val="FF0000"/>
                    </a:solidFill>
                  </a:rPr>
                  <a:t> et al. PRL  (sub 2010)</a:t>
                </a:r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581400" y="4495800"/>
                <a:ext cx="25146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2D Au-Si Crystals</a:t>
                </a:r>
              </a:p>
              <a:p>
                <a:pPr algn="ctr"/>
                <a:r>
                  <a:rPr lang="en-US" dirty="0" smtClean="0"/>
                  <a:t>+Layer</a:t>
                </a:r>
                <a:endParaRPr lang="en-US" dirty="0"/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914400" y="990600"/>
            <a:ext cx="2648043" cy="2209800"/>
            <a:chOff x="457200" y="1219200"/>
            <a:chExt cx="2648043" cy="2209800"/>
          </a:xfrm>
        </p:grpSpPr>
        <p:pic>
          <p:nvPicPr>
            <p:cNvPr id="7" name="Picture 6" descr="GaPb-phase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" y="1479729"/>
              <a:ext cx="2648043" cy="1949271"/>
            </a:xfrm>
            <a:prstGeom prst="rect">
              <a:avLst/>
            </a:prstGeom>
          </p:spPr>
        </p:pic>
        <p:graphicFrame>
          <p:nvGraphicFramePr>
            <p:cNvPr id="8" name="Object 7"/>
            <p:cNvGraphicFramePr>
              <a:graphicFrameLocks noChangeAspect="1"/>
            </p:cNvGraphicFramePr>
            <p:nvPr/>
          </p:nvGraphicFramePr>
          <p:xfrm>
            <a:off x="685800" y="1219200"/>
            <a:ext cx="2201333" cy="381000"/>
          </p:xfrm>
          <a:graphic>
            <a:graphicData uri="http://schemas.openxmlformats.org/presentationml/2006/ole">
              <p:oleObj spid="_x0000_s147458" name="Equation" r:id="rId6" imgW="1320800" imgH="228600" progId="Equation.DSMT4">
                <p:embed/>
              </p:oleObj>
            </a:graphicData>
          </a:graphic>
        </p:graphicFrame>
      </p:grpSp>
      <p:grpSp>
        <p:nvGrpSpPr>
          <p:cNvPr id="34" name="Group 33"/>
          <p:cNvGrpSpPr/>
          <p:nvPr/>
        </p:nvGrpSpPr>
        <p:grpSpPr>
          <a:xfrm>
            <a:off x="685800" y="3200400"/>
            <a:ext cx="2443287" cy="3019455"/>
            <a:chOff x="685800" y="3228945"/>
            <a:chExt cx="2443287" cy="3019455"/>
          </a:xfrm>
        </p:grpSpPr>
        <p:grpSp>
          <p:nvGrpSpPr>
            <p:cNvPr id="23" name="Group 22"/>
            <p:cNvGrpSpPr/>
            <p:nvPr/>
          </p:nvGrpSpPr>
          <p:grpSpPr>
            <a:xfrm>
              <a:off x="685800" y="3733800"/>
              <a:ext cx="2443287" cy="2514600"/>
              <a:chOff x="685800" y="3733800"/>
              <a:chExt cx="2443287" cy="2514600"/>
            </a:xfrm>
          </p:grpSpPr>
          <p:pic>
            <p:nvPicPr>
              <p:cNvPr id="12" name="Picture 11" descr="AuSi-phasea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5800" y="4419600"/>
                <a:ext cx="2443287" cy="1828800"/>
              </a:xfrm>
              <a:prstGeom prst="rect">
                <a:avLst/>
              </a:prstGeom>
            </p:spPr>
          </p:pic>
          <p:graphicFrame>
            <p:nvGraphicFramePr>
              <p:cNvPr id="147459" name="Object 3"/>
              <p:cNvGraphicFramePr>
                <a:graphicFrameLocks noChangeAspect="1"/>
              </p:cNvGraphicFramePr>
              <p:nvPr/>
            </p:nvGraphicFramePr>
            <p:xfrm>
              <a:off x="741363" y="3733800"/>
              <a:ext cx="2244725" cy="381000"/>
            </p:xfrm>
            <a:graphic>
              <a:graphicData uri="http://schemas.openxmlformats.org/presentationml/2006/ole">
                <p:oleObj spid="_x0000_s147459" name="Equation" r:id="rId8" imgW="1346200" imgH="228600" progId="Equation.DSMT4">
                  <p:embed/>
                </p:oleObj>
              </a:graphicData>
            </a:graphic>
          </p:graphicFrame>
        </p:grpSp>
        <p:sp>
          <p:nvSpPr>
            <p:cNvPr id="30" name="TextBox 29"/>
            <p:cNvSpPr txBox="1"/>
            <p:nvPr/>
          </p:nvSpPr>
          <p:spPr>
            <a:xfrm>
              <a:off x="914400" y="3228945"/>
              <a:ext cx="213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 smtClean="0">
                  <a:solidFill>
                    <a:srgbClr val="660066"/>
                  </a:solidFill>
                </a:rPr>
                <a:t>Au-Si Eutectic</a:t>
              </a:r>
              <a:endParaRPr lang="en-US" sz="2000" b="1" i="1" dirty="0">
                <a:solidFill>
                  <a:srgbClr val="660066"/>
                </a:solidFill>
              </a:endParaRPr>
            </a:p>
          </p:txBody>
        </p:sp>
      </p:grpSp>
      <p:pic>
        <p:nvPicPr>
          <p:cNvPr id="32" name="Picture 31" descr="Ric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8000" y="838200"/>
            <a:ext cx="1860061" cy="25908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505200" y="5867400"/>
            <a:ext cx="12192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Is this Gibbs?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 bwMode="auto">
          <a:xfrm rot="5400000" flipH="1" flipV="1">
            <a:off x="871271" y="5485606"/>
            <a:ext cx="304800" cy="1588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triangle" w="sm" len="med"/>
            <a:tailEnd type="triangle" w="sm" len="med"/>
          </a:ln>
          <a:effectLst/>
        </p:spPr>
      </p:cxnSp>
      <p:grpSp>
        <p:nvGrpSpPr>
          <p:cNvPr id="33" name="Group 32"/>
          <p:cNvGrpSpPr/>
          <p:nvPr/>
        </p:nvGrpSpPr>
        <p:grpSpPr>
          <a:xfrm>
            <a:off x="3352800" y="1143000"/>
            <a:ext cx="3429000" cy="2404081"/>
            <a:chOff x="3352800" y="1143000"/>
            <a:chExt cx="3429000" cy="2404081"/>
          </a:xfrm>
        </p:grpSpPr>
        <p:grpSp>
          <p:nvGrpSpPr>
            <p:cNvPr id="37" name="Group 36"/>
            <p:cNvGrpSpPr/>
            <p:nvPr/>
          </p:nvGrpSpPr>
          <p:grpSpPr>
            <a:xfrm>
              <a:off x="3733800" y="1143000"/>
              <a:ext cx="3048000" cy="2286000"/>
              <a:chOff x="3733800" y="1143000"/>
              <a:chExt cx="3048000" cy="2286000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3733800" y="1143000"/>
                <a:ext cx="3048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Yang et al. PRB. 62, 13111 (2000)</a:t>
                </a:r>
                <a:endParaRPr lang="en-US" sz="1600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114800" y="1676400"/>
                <a:ext cx="22860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FF0000"/>
                    </a:solidFill>
                  </a:rPr>
                  <a:t>Gibbs</a:t>
                </a:r>
                <a:r>
                  <a:rPr lang="en-US" sz="1600" dirty="0" smtClean="0"/>
                  <a:t> Adsorption</a:t>
                </a:r>
              </a:p>
              <a:p>
                <a:pPr algn="ctr"/>
                <a:r>
                  <a:rPr lang="en-US" sz="1600" dirty="0" err="1" smtClean="0"/>
                  <a:t>Pb</a:t>
                </a:r>
                <a:r>
                  <a:rPr lang="en-US" sz="1600" dirty="0" smtClean="0"/>
                  <a:t>-monolayer on </a:t>
                </a:r>
                <a:r>
                  <a:rPr lang="en-US" sz="1600" dirty="0" err="1" smtClean="0"/>
                  <a:t>Ga</a:t>
                </a:r>
                <a:endParaRPr lang="en-US" sz="1600" dirty="0" smtClean="0"/>
              </a:p>
              <a:p>
                <a:pPr algn="ctr"/>
                <a:r>
                  <a:rPr lang="en-US" sz="1600" dirty="0" smtClean="0"/>
                  <a:t>2D Crystal.</a:t>
                </a:r>
                <a:endParaRPr lang="en-US" sz="1600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4800600" y="2598003"/>
                <a:ext cx="1828800" cy="83099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GID Scattering</a:t>
                </a:r>
                <a:endParaRPr lang="en-US" dirty="0"/>
              </a:p>
            </p:txBody>
          </p:sp>
        </p:grpSp>
        <p:pic>
          <p:nvPicPr>
            <p:cNvPr id="31" name="Picture 30" descr="gid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52800" y="2362200"/>
              <a:ext cx="1315310" cy="118488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diff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1371600"/>
            <a:ext cx="1543911" cy="13908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Structure Factor &amp;Thermal Effects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Debye-</a:t>
            </a:r>
            <a:r>
              <a:rPr lang="en-US" sz="2400" dirty="0" err="1" smtClean="0"/>
              <a:t>Waller</a:t>
            </a:r>
            <a:r>
              <a:rPr lang="en-US" sz="2400" dirty="0" err="1" smtClean="0">
                <a:latin typeface="Wingdings"/>
                <a:ea typeface="Wingdings"/>
                <a:cs typeface="Wingdings"/>
              </a:rPr>
              <a:t></a:t>
            </a:r>
            <a:r>
              <a:rPr lang="en-US" sz="2400" dirty="0" err="1" smtClean="0">
                <a:latin typeface="Times New Roman"/>
                <a:ea typeface="Wingdings"/>
                <a:cs typeface="Wingdings"/>
              </a:rPr>
              <a:t>Capillary</a:t>
            </a:r>
            <a:r>
              <a:rPr lang="en-US" sz="2400" dirty="0" smtClean="0">
                <a:latin typeface="Times New Roman"/>
                <a:ea typeface="Wingdings"/>
                <a:cs typeface="Wingdings"/>
              </a:rPr>
              <a:t> Waves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Pershan/SNIP</a:t>
            </a:r>
          </a:p>
          <a:p>
            <a:endParaRPr lang="en-US" dirty="0"/>
          </a:p>
        </p:txBody>
      </p:sp>
      <p:pic>
        <p:nvPicPr>
          <p:cNvPr id="5" name="Picture 4" descr="rough'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1600400"/>
            <a:ext cx="2569428" cy="1828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57200" y="4267200"/>
            <a:ext cx="5105400" cy="876300"/>
            <a:chOff x="381000" y="3886200"/>
            <a:chExt cx="5105400" cy="876300"/>
          </a:xfrm>
        </p:grpSpPr>
        <p:graphicFrame>
          <p:nvGraphicFramePr>
            <p:cNvPr id="10" name="Object 7"/>
            <p:cNvGraphicFramePr>
              <a:graphicFrameLocks noChangeAspect="1"/>
            </p:cNvGraphicFramePr>
            <p:nvPr/>
          </p:nvGraphicFramePr>
          <p:xfrm>
            <a:off x="4191000" y="4038600"/>
            <a:ext cx="1295400" cy="723900"/>
          </p:xfrm>
          <a:graphic>
            <a:graphicData uri="http://schemas.openxmlformats.org/presentationml/2006/ole">
              <p:oleObj spid="_x0000_s173060" name="Equation" r:id="rId6" imgW="749300" imgH="419100" progId="Equation.DSMT4">
                <p:embed/>
              </p:oleObj>
            </a:graphicData>
          </a:graphic>
        </p:graphicFrame>
        <p:graphicFrame>
          <p:nvGraphicFramePr>
            <p:cNvPr id="13" name="Object 5"/>
            <p:cNvGraphicFramePr>
              <a:graphicFrameLocks noChangeAspect="1"/>
            </p:cNvGraphicFramePr>
            <p:nvPr/>
          </p:nvGraphicFramePr>
          <p:xfrm>
            <a:off x="381000" y="3886200"/>
            <a:ext cx="3325813" cy="865188"/>
          </p:xfrm>
          <a:graphic>
            <a:graphicData uri="http://schemas.openxmlformats.org/presentationml/2006/ole">
              <p:oleObj spid="_x0000_s173061" name="Equation" r:id="rId7" imgW="2197100" imgH="571500" progId="Equation.DSMT4">
                <p:embed/>
              </p:oleObj>
            </a:graphicData>
          </a:graphic>
        </p:graphicFrame>
      </p:grpSp>
      <p:grpSp>
        <p:nvGrpSpPr>
          <p:cNvPr id="24" name="Group 23"/>
          <p:cNvGrpSpPr/>
          <p:nvPr/>
        </p:nvGrpSpPr>
        <p:grpSpPr>
          <a:xfrm>
            <a:off x="3886200" y="1371600"/>
            <a:ext cx="3886200" cy="1828800"/>
            <a:chOff x="3886200" y="1371600"/>
            <a:chExt cx="3886200" cy="1828800"/>
          </a:xfrm>
        </p:grpSpPr>
        <p:grpSp>
          <p:nvGrpSpPr>
            <p:cNvPr id="23" name="Group 22"/>
            <p:cNvGrpSpPr/>
            <p:nvPr/>
          </p:nvGrpSpPr>
          <p:grpSpPr>
            <a:xfrm>
              <a:off x="3886200" y="1371600"/>
              <a:ext cx="3886200" cy="1828800"/>
              <a:chOff x="3886200" y="1371600"/>
              <a:chExt cx="3886200" cy="1828800"/>
            </a:xfrm>
          </p:grpSpPr>
          <p:pic>
            <p:nvPicPr>
              <p:cNvPr id="7" name="Picture 6" descr="diff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67200" y="1371600"/>
                <a:ext cx="3505200" cy="1299144"/>
              </a:xfrm>
              <a:prstGeom prst="rect">
                <a:avLst/>
              </a:prstGeom>
            </p:spPr>
          </p:pic>
          <p:graphicFrame>
            <p:nvGraphicFramePr>
              <p:cNvPr id="8" name="Object 7"/>
              <p:cNvGraphicFramePr>
                <a:graphicFrameLocks noChangeAspect="1"/>
              </p:cNvGraphicFramePr>
              <p:nvPr/>
            </p:nvGraphicFramePr>
            <p:xfrm>
              <a:off x="3886200" y="2819400"/>
              <a:ext cx="2687637" cy="381000"/>
            </p:xfrm>
            <a:graphic>
              <a:graphicData uri="http://schemas.openxmlformats.org/presentationml/2006/ole">
                <p:oleObj spid="_x0000_s173058" name="Equation" r:id="rId9" imgW="1701800" imgH="241300" progId="Equation.DSMT4">
                  <p:embed/>
                </p:oleObj>
              </a:graphicData>
            </a:graphic>
          </p:graphicFrame>
        </p:grpSp>
        <p:graphicFrame>
          <p:nvGraphicFramePr>
            <p:cNvPr id="22" name="Object 21"/>
            <p:cNvGraphicFramePr>
              <a:graphicFrameLocks noChangeAspect="1"/>
            </p:cNvGraphicFramePr>
            <p:nvPr/>
          </p:nvGraphicFramePr>
          <p:xfrm>
            <a:off x="7239000" y="1828800"/>
            <a:ext cx="444500" cy="254000"/>
          </p:xfrm>
          <a:graphic>
            <a:graphicData uri="http://schemas.openxmlformats.org/presentationml/2006/ole">
              <p:oleObj spid="_x0000_s173069" name="Equation" r:id="rId10" imgW="431800" imgH="254000" progId="Equation.DSMT4">
                <p:embed/>
              </p:oleObj>
            </a:graphicData>
          </a:graphic>
        </p:graphicFrame>
      </p:grpSp>
      <p:grpSp>
        <p:nvGrpSpPr>
          <p:cNvPr id="37" name="Group 36"/>
          <p:cNvGrpSpPr/>
          <p:nvPr/>
        </p:nvGrpSpPr>
        <p:grpSpPr>
          <a:xfrm>
            <a:off x="609600" y="3581400"/>
            <a:ext cx="5562600" cy="609600"/>
            <a:chOff x="609600" y="3581400"/>
            <a:chExt cx="5562600" cy="609600"/>
          </a:xfrm>
        </p:grpSpPr>
        <p:graphicFrame>
          <p:nvGraphicFramePr>
            <p:cNvPr id="20" name="Object 19"/>
            <p:cNvGraphicFramePr>
              <a:graphicFrameLocks noChangeAspect="1"/>
            </p:cNvGraphicFramePr>
            <p:nvPr/>
          </p:nvGraphicFramePr>
          <p:xfrm>
            <a:off x="1788418" y="3581400"/>
            <a:ext cx="4383782" cy="609600"/>
          </p:xfrm>
          <a:graphic>
            <a:graphicData uri="http://schemas.openxmlformats.org/presentationml/2006/ole">
              <p:oleObj spid="_x0000_s173065" name="Equation" r:id="rId11" imgW="2794000" imgH="342900" progId="Equation.DSMT4">
                <p:embed/>
              </p:oleObj>
            </a:graphicData>
          </a:graphic>
        </p:graphicFrame>
        <p:sp>
          <p:nvSpPr>
            <p:cNvPr id="27" name="TextBox 26"/>
            <p:cNvSpPr txBox="1"/>
            <p:nvPr/>
          </p:nvSpPr>
          <p:spPr>
            <a:xfrm flipH="1">
              <a:off x="609600" y="3581400"/>
              <a:ext cx="8118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2D</a:t>
              </a:r>
              <a:endParaRPr lang="en-US" dirty="0"/>
            </a:p>
          </p:txBody>
        </p:sp>
        <p:cxnSp>
          <p:nvCxnSpPr>
            <p:cNvPr id="30" name="Straight Arrow Connector 29"/>
            <p:cNvCxnSpPr/>
            <p:nvPr/>
          </p:nvCxnSpPr>
          <p:spPr bwMode="auto">
            <a:xfrm>
              <a:off x="1219200" y="3810000"/>
              <a:ext cx="457200" cy="1588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4" name="Group 33"/>
          <p:cNvGrpSpPr/>
          <p:nvPr/>
        </p:nvGrpSpPr>
        <p:grpSpPr>
          <a:xfrm>
            <a:off x="457200" y="5410200"/>
            <a:ext cx="5970588" cy="958850"/>
            <a:chOff x="457200" y="5410200"/>
            <a:chExt cx="5970588" cy="958850"/>
          </a:xfrm>
        </p:grpSpPr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1981200" y="5410200"/>
            <a:ext cx="4446588" cy="958850"/>
          </p:xfrm>
          <a:graphic>
            <a:graphicData uri="http://schemas.openxmlformats.org/presentationml/2006/ole">
              <p:oleObj spid="_x0000_s173059" name="Equation" r:id="rId12" imgW="3124200" imgH="673100" progId="Equation.DSMT4">
                <p:embed/>
              </p:oleObj>
            </a:graphicData>
          </a:graphic>
        </p:graphicFrame>
        <p:sp>
          <p:nvSpPr>
            <p:cNvPr id="33" name="TextBox 32"/>
            <p:cNvSpPr txBox="1"/>
            <p:nvPr/>
          </p:nvSpPr>
          <p:spPr>
            <a:xfrm>
              <a:off x="457200" y="5638800"/>
              <a:ext cx="1524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Debye-Waller</a:t>
              </a:r>
              <a:endParaRPr lang="en-US" sz="1600" dirty="0"/>
            </a:p>
          </p:txBody>
        </p:sp>
      </p:grp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2971800" y="1295400"/>
          <a:ext cx="2535382" cy="457200"/>
        </p:xfrm>
        <a:graphic>
          <a:graphicData uri="http://schemas.openxmlformats.org/presentationml/2006/ole">
            <p:oleObj spid="_x0000_s173072" name="Equation" r:id="rId13" imgW="1549400" imgH="279400" progId="Equation.DSMT4">
              <p:embed/>
            </p:oleObj>
          </a:graphicData>
        </a:graphic>
      </p:graphicFrame>
      <p:grpSp>
        <p:nvGrpSpPr>
          <p:cNvPr id="31" name="Group 30"/>
          <p:cNvGrpSpPr/>
          <p:nvPr/>
        </p:nvGrpSpPr>
        <p:grpSpPr>
          <a:xfrm>
            <a:off x="6324600" y="3048000"/>
            <a:ext cx="2514201" cy="3657600"/>
            <a:chOff x="6324600" y="3048000"/>
            <a:chExt cx="2514201" cy="3657600"/>
          </a:xfrm>
        </p:grpSpPr>
        <p:cxnSp>
          <p:nvCxnSpPr>
            <p:cNvPr id="26" name="Straight Arrow Connector 25"/>
            <p:cNvCxnSpPr/>
            <p:nvPr/>
          </p:nvCxnSpPr>
          <p:spPr bwMode="auto">
            <a:xfrm>
              <a:off x="6629400" y="6400800"/>
              <a:ext cx="2057400" cy="1588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grpSp>
          <p:nvGrpSpPr>
            <p:cNvPr id="29" name="Group 28"/>
            <p:cNvGrpSpPr/>
            <p:nvPr/>
          </p:nvGrpSpPr>
          <p:grpSpPr>
            <a:xfrm>
              <a:off x="6324600" y="3048000"/>
              <a:ext cx="2514201" cy="3657600"/>
              <a:chOff x="6324600" y="3048000"/>
              <a:chExt cx="2514201" cy="3657600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6324600" y="3048000"/>
                <a:ext cx="2514201" cy="3178395"/>
                <a:chOff x="6324600" y="3429000"/>
                <a:chExt cx="2514201" cy="3178395"/>
              </a:xfrm>
            </p:grpSpPr>
            <p:pic>
              <p:nvPicPr>
                <p:cNvPr id="12" name="Picture 10" descr="In-diff.png"/>
                <p:cNvPicPr>
                  <a:picLocks noChangeAspect="1"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6324600" y="3657600"/>
                  <a:ext cx="2514201" cy="29497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4" name="TextBox 13"/>
                <p:cNvSpPr txBox="1"/>
                <p:nvPr/>
              </p:nvSpPr>
              <p:spPr>
                <a:xfrm>
                  <a:off x="6781800" y="3429000"/>
                  <a:ext cx="1828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dirty="0" smtClean="0"/>
                    <a:t>Diffuse Scat:   In</a:t>
                  </a:r>
                  <a:endParaRPr lang="en-US" sz="1800" dirty="0"/>
                </a:p>
              </p:txBody>
            </p:sp>
          </p:grpSp>
          <p:sp>
            <p:nvSpPr>
              <p:cNvPr id="28" name="TextBox 27"/>
              <p:cNvSpPr txBox="1"/>
              <p:nvPr/>
            </p:nvSpPr>
            <p:spPr>
              <a:xfrm>
                <a:off x="7086600" y="6248400"/>
                <a:ext cx="1295400" cy="4572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~0.01Å</a:t>
                </a:r>
                <a:r>
                  <a:rPr lang="en-US" baseline="30000" dirty="0" smtClean="0"/>
                  <a:t>-1</a:t>
                </a:r>
                <a:endParaRPr lang="en-US" baseline="30000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152400"/>
            <a:ext cx="6553200" cy="762000"/>
          </a:xfrm>
        </p:spPr>
        <p:txBody>
          <a:bodyPr/>
          <a:lstStyle/>
          <a:p>
            <a:r>
              <a:rPr lang="en-US" sz="5400" dirty="0" smtClean="0">
                <a:solidFill>
                  <a:srgbClr val="B30623"/>
                </a:solidFill>
              </a:rPr>
              <a:t> </a:t>
            </a:r>
            <a:r>
              <a:rPr lang="en-US" sz="3600" dirty="0" smtClean="0">
                <a:solidFill>
                  <a:srgbClr val="B30623"/>
                </a:solidFill>
              </a:rPr>
              <a:t>Debye-Waller Demonstration</a:t>
            </a:r>
            <a:endParaRPr lang="en-US" sz="5400" dirty="0">
              <a:solidFill>
                <a:srgbClr val="B3062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Pershan/SNIP</a:t>
            </a:r>
          </a:p>
          <a:p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228600" y="914399"/>
            <a:ext cx="3505199" cy="2514601"/>
            <a:chOff x="1676400" y="1295400"/>
            <a:chExt cx="3505199" cy="2514601"/>
          </a:xfrm>
        </p:grpSpPr>
        <p:grpSp>
          <p:nvGrpSpPr>
            <p:cNvPr id="14" name="Group 13"/>
            <p:cNvGrpSpPr/>
            <p:nvPr/>
          </p:nvGrpSpPr>
          <p:grpSpPr>
            <a:xfrm>
              <a:off x="1676400" y="1524001"/>
              <a:ext cx="3505199" cy="2286000"/>
              <a:chOff x="4038601" y="1600200"/>
              <a:chExt cx="4495799" cy="2827325"/>
            </a:xfrm>
          </p:grpSpPr>
          <p:pic>
            <p:nvPicPr>
              <p:cNvPr id="9" name="Picture 8" descr="Ga-T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76800" y="1600200"/>
                <a:ext cx="3657600" cy="2827325"/>
              </a:xfrm>
              <a:prstGeom prst="rect">
                <a:avLst/>
              </a:prstGeom>
            </p:spPr>
          </p:pic>
          <p:cxnSp>
            <p:nvCxnSpPr>
              <p:cNvPr id="8" name="Straight Arrow Connector 34"/>
              <p:cNvCxnSpPr>
                <a:cxnSpLocks noChangeShapeType="1"/>
              </p:cNvCxnSpPr>
              <p:nvPr/>
            </p:nvCxnSpPr>
            <p:spPr bwMode="auto">
              <a:xfrm>
                <a:off x="6019800" y="2743200"/>
                <a:ext cx="838200" cy="304800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graphicFrame>
            <p:nvGraphicFramePr>
              <p:cNvPr id="7" name="Object 5"/>
              <p:cNvGraphicFramePr>
                <a:graphicFrameLocks noChangeAspect="1"/>
              </p:cNvGraphicFramePr>
              <p:nvPr/>
            </p:nvGraphicFramePr>
            <p:xfrm>
              <a:off x="4038601" y="1828800"/>
              <a:ext cx="2971801" cy="907100"/>
            </p:xfrm>
            <a:graphic>
              <a:graphicData uri="http://schemas.openxmlformats.org/presentationml/2006/ole">
                <p:oleObj spid="_x0000_s75778" name="Equation" r:id="rId4" imgW="1866900" imgH="482600" progId="Equation.DSMT4">
                  <p:embed/>
                </p:oleObj>
              </a:graphicData>
            </a:graphic>
          </p:graphicFrame>
        </p:grpSp>
        <p:sp>
          <p:nvSpPr>
            <p:cNvPr id="11" name="TextBox 10"/>
            <p:cNvSpPr txBox="1"/>
            <p:nvPr/>
          </p:nvSpPr>
          <p:spPr>
            <a:xfrm>
              <a:off x="3048000" y="1295400"/>
              <a:ext cx="17526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Ga</a:t>
              </a:r>
              <a:r>
                <a:rPr lang="en-US" dirty="0" smtClean="0"/>
                <a:t> vs. T</a:t>
              </a:r>
              <a:endParaRPr lang="en-US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467600" y="15240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2" name="Picture 21" descr="Ga-DebWa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86200"/>
            <a:ext cx="3143144" cy="2819400"/>
          </a:xfrm>
          <a:prstGeom prst="rect">
            <a:avLst/>
          </a:prstGeom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grpSp>
        <p:nvGrpSpPr>
          <p:cNvPr id="61" name="Group 60"/>
          <p:cNvGrpSpPr/>
          <p:nvPr/>
        </p:nvGrpSpPr>
        <p:grpSpPr>
          <a:xfrm>
            <a:off x="4572000" y="4343400"/>
            <a:ext cx="3886200" cy="2335013"/>
            <a:chOff x="4572000" y="4343400"/>
            <a:chExt cx="3886200" cy="2335013"/>
          </a:xfrm>
        </p:grpSpPr>
        <p:pic>
          <p:nvPicPr>
            <p:cNvPr id="43" name="Picture 11" descr="in-Ga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72000" y="4343400"/>
              <a:ext cx="3352800" cy="2335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TextBox 19"/>
            <p:cNvSpPr txBox="1">
              <a:spLocks noChangeArrowheads="1"/>
            </p:cNvSpPr>
            <p:nvPr/>
          </p:nvSpPr>
          <p:spPr bwMode="auto">
            <a:xfrm>
              <a:off x="7924800" y="4800600"/>
              <a:ext cx="5334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dirty="0" err="1" smtClean="0">
                  <a:solidFill>
                    <a:srgbClr val="0AB30A"/>
                  </a:solidFill>
                </a:rPr>
                <a:t>Ga</a:t>
              </a:r>
              <a:endParaRPr lang="en-US" dirty="0">
                <a:solidFill>
                  <a:srgbClr val="0AB30A"/>
                </a:solidFill>
              </a:endParaRPr>
            </a:p>
          </p:txBody>
        </p:sp>
        <p:sp>
          <p:nvSpPr>
            <p:cNvPr id="53" name="TextBox 19"/>
            <p:cNvSpPr txBox="1">
              <a:spLocks noChangeArrowheads="1"/>
            </p:cNvSpPr>
            <p:nvPr/>
          </p:nvSpPr>
          <p:spPr bwMode="auto">
            <a:xfrm>
              <a:off x="7924800" y="5334000"/>
              <a:ext cx="5334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dirty="0" smtClean="0">
                  <a:solidFill>
                    <a:srgbClr val="D00702"/>
                  </a:solidFill>
                </a:rPr>
                <a:t>In</a:t>
              </a:r>
              <a:endParaRPr lang="en-US" dirty="0">
                <a:solidFill>
                  <a:srgbClr val="D00702"/>
                </a:solidFill>
              </a:endParaRPr>
            </a:p>
          </p:txBody>
        </p:sp>
        <p:cxnSp>
          <p:nvCxnSpPr>
            <p:cNvPr id="35" name="Straight Arrow Connector 21"/>
            <p:cNvCxnSpPr>
              <a:cxnSpLocks noChangeShapeType="1"/>
            </p:cNvCxnSpPr>
            <p:nvPr/>
          </p:nvCxnSpPr>
          <p:spPr bwMode="auto">
            <a:xfrm rot="10800000" flipV="1">
              <a:off x="6781800" y="5105400"/>
              <a:ext cx="1219200" cy="152400"/>
            </a:xfrm>
            <a:prstGeom prst="straightConnector1">
              <a:avLst/>
            </a:prstGeom>
            <a:noFill/>
            <a:ln w="25400">
              <a:solidFill>
                <a:srgbClr val="18E216"/>
              </a:solidFill>
              <a:round/>
              <a:headEnd/>
              <a:tailEnd type="arrow" w="med" len="med"/>
            </a:ln>
          </p:spPr>
        </p:cxnSp>
        <p:cxnSp>
          <p:nvCxnSpPr>
            <p:cNvPr id="55" name="Straight Arrow Connector 21"/>
            <p:cNvCxnSpPr>
              <a:cxnSpLocks noChangeShapeType="1"/>
            </p:cNvCxnSpPr>
            <p:nvPr/>
          </p:nvCxnSpPr>
          <p:spPr bwMode="auto">
            <a:xfrm rot="10800000">
              <a:off x="6858000" y="5410200"/>
              <a:ext cx="1143000" cy="76200"/>
            </a:xfrm>
            <a:prstGeom prst="straightConnector1">
              <a:avLst/>
            </a:prstGeom>
            <a:noFill/>
            <a:ln w="25400">
              <a:solidFill>
                <a:srgbClr val="B30623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63" name="Group 62"/>
          <p:cNvGrpSpPr/>
          <p:nvPr/>
        </p:nvGrpSpPr>
        <p:grpSpPr>
          <a:xfrm>
            <a:off x="4419600" y="990600"/>
            <a:ext cx="3505200" cy="2667000"/>
            <a:chOff x="4419600" y="990600"/>
            <a:chExt cx="3505200" cy="2667000"/>
          </a:xfrm>
        </p:grpSpPr>
        <p:grpSp>
          <p:nvGrpSpPr>
            <p:cNvPr id="34" name="Group 23"/>
            <p:cNvGrpSpPr>
              <a:grpSpLocks/>
            </p:cNvGrpSpPr>
            <p:nvPr/>
          </p:nvGrpSpPr>
          <p:grpSpPr bwMode="auto">
            <a:xfrm>
              <a:off x="4419600" y="990600"/>
              <a:ext cx="2478782" cy="2667000"/>
              <a:chOff x="2590800" y="2209800"/>
              <a:chExt cx="2478782" cy="2667000"/>
            </a:xfrm>
          </p:grpSpPr>
          <p:pic>
            <p:nvPicPr>
              <p:cNvPr id="37" name="Picture 5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590800" y="2209800"/>
                <a:ext cx="2478782" cy="2667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8" name="Group 22"/>
              <p:cNvGrpSpPr>
                <a:grpSpLocks/>
              </p:cNvGrpSpPr>
              <p:nvPr/>
            </p:nvGrpSpPr>
            <p:grpSpPr bwMode="auto">
              <a:xfrm>
                <a:off x="3352800" y="2895600"/>
                <a:ext cx="1066800" cy="1436132"/>
                <a:chOff x="3352800" y="2895600"/>
                <a:chExt cx="1066800" cy="1436132"/>
              </a:xfrm>
            </p:grpSpPr>
            <p:sp>
              <p:nvSpPr>
                <p:cNvPr id="39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3810000" y="2895600"/>
                  <a:ext cx="466782" cy="369332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 type="none" w="sm" len="lg"/>
                  <a:tailEnd type="none" w="sm" len="lg"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1800"/>
                    <a:t>Hg</a:t>
                  </a:r>
                </a:p>
              </p:txBody>
            </p:sp>
            <p:sp>
              <p:nvSpPr>
                <p:cNvPr id="4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3352800" y="3962400"/>
                  <a:ext cx="377026" cy="369332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 type="none" w="sm" len="lg"/>
                  <a:tailEnd type="none" w="sm" len="lg"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1800"/>
                    <a:t>In</a:t>
                  </a:r>
                </a:p>
              </p:txBody>
            </p:sp>
            <p:sp>
              <p:nvSpPr>
                <p:cNvPr id="41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3886200" y="3429000"/>
                  <a:ext cx="533400" cy="369332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 type="none" w="sm" len="lg"/>
                  <a:tailEnd type="none" w="sm" len="lg"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1800"/>
                    <a:t>Ga</a:t>
                  </a:r>
                </a:p>
              </p:txBody>
            </p:sp>
          </p:grpSp>
        </p:grpSp>
        <p:grpSp>
          <p:nvGrpSpPr>
            <p:cNvPr id="62" name="Group 61"/>
            <p:cNvGrpSpPr/>
            <p:nvPr/>
          </p:nvGrpSpPr>
          <p:grpSpPr>
            <a:xfrm>
              <a:off x="6362700" y="2057400"/>
              <a:ext cx="1562100" cy="1015999"/>
              <a:chOff x="6362700" y="2057400"/>
              <a:chExt cx="1562100" cy="1015999"/>
            </a:xfrm>
          </p:grpSpPr>
          <p:sp>
            <p:nvSpPr>
              <p:cNvPr id="32" name="TextBox 19"/>
              <p:cNvSpPr txBox="1">
                <a:spLocks noChangeArrowheads="1"/>
              </p:cNvSpPr>
              <p:nvPr/>
            </p:nvSpPr>
            <p:spPr bwMode="auto">
              <a:xfrm>
                <a:off x="6858000" y="2057400"/>
                <a:ext cx="53340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dirty="0" err="1" smtClean="0">
                    <a:solidFill>
                      <a:srgbClr val="0AB30A"/>
                    </a:solidFill>
                  </a:rPr>
                  <a:t>Ga</a:t>
                </a:r>
                <a:endParaRPr lang="en-US" dirty="0">
                  <a:solidFill>
                    <a:srgbClr val="0AB30A"/>
                  </a:solidFill>
                </a:endParaRPr>
              </a:p>
            </p:txBody>
          </p:sp>
          <p:sp>
            <p:nvSpPr>
              <p:cNvPr id="36" name="Freeform 27"/>
              <p:cNvSpPr>
                <a:spLocks noChangeArrowheads="1"/>
              </p:cNvSpPr>
              <p:nvPr/>
            </p:nvSpPr>
            <p:spPr bwMode="auto">
              <a:xfrm>
                <a:off x="6362700" y="3027680"/>
                <a:ext cx="952500" cy="45719"/>
              </a:xfrm>
              <a:custGeom>
                <a:avLst/>
                <a:gdLst>
                  <a:gd name="T0" fmla="*/ 1123950 w 1123950"/>
                  <a:gd name="T1" fmla="*/ 0 h 1631950"/>
                  <a:gd name="T2" fmla="*/ 139700 w 1123950"/>
                  <a:gd name="T3" fmla="*/ 1549400 h 1631950"/>
                  <a:gd name="T4" fmla="*/ 0 w 1123950"/>
                  <a:gd name="T5" fmla="*/ 1631950 h 1631950"/>
                  <a:gd name="T6" fmla="*/ 0 60000 65536"/>
                  <a:gd name="T7" fmla="*/ 0 60000 65536"/>
                  <a:gd name="T8" fmla="*/ 0 60000 65536"/>
                  <a:gd name="T9" fmla="*/ 0 w 1123950"/>
                  <a:gd name="T10" fmla="*/ 0 h 1631950"/>
                  <a:gd name="T11" fmla="*/ 1123950 w 1123950"/>
                  <a:gd name="T12" fmla="*/ 1631950 h 163195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23950" h="1631950">
                    <a:moveTo>
                      <a:pt x="1123950" y="0"/>
                    </a:moveTo>
                    <a:lnTo>
                      <a:pt x="139700" y="1549400"/>
                    </a:lnTo>
                    <a:lnTo>
                      <a:pt x="0" y="1631950"/>
                    </a:lnTo>
                  </a:path>
                </a:pathLst>
              </a:custGeom>
              <a:noFill/>
              <a:ln w="25400">
                <a:solidFill>
                  <a:srgbClr val="FF2C2C"/>
                </a:solidFill>
                <a:round/>
                <a:headEnd/>
                <a:tailEnd type="arrow" w="lg" len="lg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6" name="TextBox 19"/>
              <p:cNvSpPr txBox="1">
                <a:spLocks noChangeArrowheads="1"/>
              </p:cNvSpPr>
              <p:nvPr/>
            </p:nvSpPr>
            <p:spPr bwMode="auto">
              <a:xfrm>
                <a:off x="7391400" y="2590800"/>
                <a:ext cx="53340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dirty="0" smtClean="0">
                    <a:solidFill>
                      <a:srgbClr val="D00702"/>
                    </a:solidFill>
                  </a:rPr>
                  <a:t>In</a:t>
                </a:r>
                <a:endParaRPr lang="en-US" dirty="0">
                  <a:solidFill>
                    <a:srgbClr val="D00702"/>
                  </a:solidFill>
                </a:endParaRPr>
              </a:p>
            </p:txBody>
          </p:sp>
          <p:cxnSp>
            <p:nvCxnSpPr>
              <p:cNvPr id="58" name="Straight Arrow Connector 21"/>
              <p:cNvCxnSpPr>
                <a:cxnSpLocks noChangeShapeType="1"/>
              </p:cNvCxnSpPr>
              <p:nvPr/>
            </p:nvCxnSpPr>
            <p:spPr bwMode="auto">
              <a:xfrm rot="10800000" flipV="1">
                <a:off x="6400800" y="2514600"/>
                <a:ext cx="609600" cy="76200"/>
              </a:xfrm>
              <a:prstGeom prst="straightConnector1">
                <a:avLst/>
              </a:prstGeom>
              <a:noFill/>
              <a:ln w="25400">
                <a:solidFill>
                  <a:srgbClr val="18E216"/>
                </a:solidFill>
                <a:round/>
                <a:headEnd/>
                <a:tailEnd type="arrow" w="med" len="med"/>
              </a:ln>
            </p:spPr>
          </p:cxnSp>
        </p:grpSp>
      </p:grpSp>
      <p:grpSp>
        <p:nvGrpSpPr>
          <p:cNvPr id="42" name="Group 41"/>
          <p:cNvGrpSpPr/>
          <p:nvPr/>
        </p:nvGrpSpPr>
        <p:grpSpPr>
          <a:xfrm>
            <a:off x="1143000" y="3512789"/>
            <a:ext cx="6705600" cy="568849"/>
            <a:chOff x="1143000" y="3512789"/>
            <a:chExt cx="6705600" cy="568849"/>
          </a:xfrm>
        </p:grpSpPr>
        <p:cxnSp>
          <p:nvCxnSpPr>
            <p:cNvPr id="50" name="Straight Connector 49"/>
            <p:cNvCxnSpPr/>
            <p:nvPr/>
          </p:nvCxnSpPr>
          <p:spPr bwMode="auto">
            <a:xfrm>
              <a:off x="1143000" y="3741389"/>
              <a:ext cx="1981200" cy="1588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 bwMode="auto">
            <a:xfrm>
              <a:off x="5867400" y="3733800"/>
              <a:ext cx="1981200" cy="1588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graphicFrame>
          <p:nvGraphicFramePr>
            <p:cNvPr id="23" name="Object 22"/>
            <p:cNvGraphicFramePr>
              <a:graphicFrameLocks noChangeAspect="1"/>
            </p:cNvGraphicFramePr>
            <p:nvPr/>
          </p:nvGraphicFramePr>
          <p:xfrm>
            <a:off x="3200400" y="3512789"/>
            <a:ext cx="2438400" cy="568849"/>
          </p:xfrm>
          <a:graphic>
            <a:graphicData uri="http://schemas.openxmlformats.org/presentationml/2006/ole">
              <p:oleObj spid="_x0000_s75786" name="Equation" r:id="rId8" imgW="1854200" imgH="482600" progId="Equation.DSMT4">
                <p:embed/>
              </p:oleObj>
            </a:graphicData>
          </a:graphic>
        </p:graphicFrame>
      </p:grpSp>
      <p:pic>
        <p:nvPicPr>
          <p:cNvPr id="44" name="Picture 43" descr="spec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3800" y="1219200"/>
            <a:ext cx="1290146" cy="11622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Distorted Crystal Layer Model</a:t>
            </a:r>
          </a:p>
        </p:txBody>
      </p:sp>
      <p:sp>
        <p:nvSpPr>
          <p:cNvPr id="2970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 smtClean="0"/>
              <a:t>Pershan/SNIP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95312" y="3810000"/>
            <a:ext cx="7653339" cy="2438400"/>
            <a:chOff x="595312" y="3810000"/>
            <a:chExt cx="7653339" cy="2438400"/>
          </a:xfrm>
        </p:grpSpPr>
        <p:pic>
          <p:nvPicPr>
            <p:cNvPr id="11" name="Picture 10" descr="dcm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24488" y="3810000"/>
              <a:ext cx="2824163" cy="243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12" name="Object 4"/>
            <p:cNvGraphicFramePr>
              <a:graphicFrameLocks noChangeAspect="1"/>
            </p:cNvGraphicFramePr>
            <p:nvPr/>
          </p:nvGraphicFramePr>
          <p:xfrm>
            <a:off x="595312" y="5105400"/>
            <a:ext cx="3976688" cy="814387"/>
          </p:xfrm>
          <a:graphic>
            <a:graphicData uri="http://schemas.openxmlformats.org/presentationml/2006/ole">
              <p:oleObj spid="_x0000_s98308" name="Equation" r:id="rId5" imgW="2540000" imgH="520700" progId="Equation.DSMT4">
                <p:embed/>
              </p:oleObj>
            </a:graphicData>
          </a:graphic>
        </p:graphicFrame>
      </p:grpSp>
      <p:grpSp>
        <p:nvGrpSpPr>
          <p:cNvPr id="17" name="Group 16"/>
          <p:cNvGrpSpPr/>
          <p:nvPr/>
        </p:nvGrpSpPr>
        <p:grpSpPr>
          <a:xfrm>
            <a:off x="381000" y="1219200"/>
            <a:ext cx="4191000" cy="2851150"/>
            <a:chOff x="381000" y="1219200"/>
            <a:chExt cx="4191000" cy="2851150"/>
          </a:xfrm>
        </p:grpSpPr>
        <p:graphicFrame>
          <p:nvGraphicFramePr>
            <p:cNvPr id="29698" name="Object 2"/>
            <p:cNvGraphicFramePr>
              <a:graphicFrameLocks noChangeAspect="1"/>
            </p:cNvGraphicFramePr>
            <p:nvPr/>
          </p:nvGraphicFramePr>
          <p:xfrm>
            <a:off x="381000" y="2724150"/>
            <a:ext cx="4191000" cy="704850"/>
          </p:xfrm>
          <a:graphic>
            <a:graphicData uri="http://schemas.openxmlformats.org/presentationml/2006/ole">
              <p:oleObj spid="_x0000_s98306" name="Equation" r:id="rId6" imgW="2794000" imgH="469900" progId="Equation.DSMT4">
                <p:embed/>
              </p:oleObj>
            </a:graphicData>
          </a:graphic>
        </p:graphicFrame>
        <p:graphicFrame>
          <p:nvGraphicFramePr>
            <p:cNvPr id="29699" name="Object 3"/>
            <p:cNvGraphicFramePr>
              <a:graphicFrameLocks noChangeAspect="1"/>
            </p:cNvGraphicFramePr>
            <p:nvPr/>
          </p:nvGraphicFramePr>
          <p:xfrm>
            <a:off x="990600" y="3581400"/>
            <a:ext cx="1981200" cy="488950"/>
          </p:xfrm>
          <a:graphic>
            <a:graphicData uri="http://schemas.openxmlformats.org/presentationml/2006/ole">
              <p:oleObj spid="_x0000_s98307" name="Equation" r:id="rId7" imgW="927100" imgH="228600" progId="Equation.DSMT4">
                <p:embed/>
              </p:oleObj>
            </a:graphicData>
          </a:graphic>
        </p:graphicFrame>
        <p:sp>
          <p:nvSpPr>
            <p:cNvPr id="29703" name="TextBox 9"/>
            <p:cNvSpPr txBox="1">
              <a:spLocks noChangeArrowheads="1"/>
            </p:cNvSpPr>
            <p:nvPr/>
          </p:nvSpPr>
          <p:spPr bwMode="auto">
            <a:xfrm>
              <a:off x="990600" y="1219200"/>
              <a:ext cx="3057525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dirty="0"/>
                <a:t>DCM (</a:t>
              </a:r>
              <a:r>
                <a:rPr lang="en-US" dirty="0" err="1"/>
                <a:t>Magnussen</a:t>
              </a:r>
              <a:r>
                <a:rPr lang="en-US" dirty="0"/>
                <a:t> ’95)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703182" y="1752600"/>
              <a:ext cx="3868818" cy="931333"/>
              <a:chOff x="703182" y="5181600"/>
              <a:chExt cx="3868818" cy="931333"/>
            </a:xfrm>
          </p:grpSpPr>
          <p:graphicFrame>
            <p:nvGraphicFramePr>
              <p:cNvPr id="13" name="Object 12"/>
              <p:cNvGraphicFramePr>
                <a:graphicFrameLocks noChangeAspect="1"/>
              </p:cNvGraphicFramePr>
              <p:nvPr/>
            </p:nvGraphicFramePr>
            <p:xfrm>
              <a:off x="914400" y="5638800"/>
              <a:ext cx="1600200" cy="474133"/>
            </p:xfrm>
            <a:graphic>
              <a:graphicData uri="http://schemas.openxmlformats.org/presentationml/2006/ole">
                <p:oleObj spid="_x0000_s98311" name="Equation" r:id="rId8" imgW="685800" imgH="203200" progId="Equation.DSMT4">
                  <p:embed/>
                </p:oleObj>
              </a:graphicData>
            </a:graphic>
          </p:graphicFrame>
          <p:sp>
            <p:nvSpPr>
              <p:cNvPr id="14" name="TextBox 13"/>
              <p:cNvSpPr txBox="1"/>
              <p:nvPr/>
            </p:nvSpPr>
            <p:spPr>
              <a:xfrm>
                <a:off x="703182" y="5181600"/>
                <a:ext cx="386881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Only 3 Adjustable Parameters</a:t>
                </a:r>
                <a:endParaRPr lang="en-US" dirty="0"/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5410201" y="1163780"/>
            <a:ext cx="3124200" cy="2496052"/>
            <a:chOff x="5410201" y="1163780"/>
            <a:chExt cx="3124200" cy="2496052"/>
          </a:xfrm>
        </p:grpSpPr>
        <p:pic>
          <p:nvPicPr>
            <p:cNvPr id="10" name="Picture 9" descr="dcm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10201" y="1163780"/>
              <a:ext cx="3124200" cy="241415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638800" y="3198167"/>
              <a:ext cx="1897124" cy="461665"/>
            </a:xfrm>
            <a:prstGeom prst="rect">
              <a:avLst/>
            </a:prstGeom>
            <a:noFill/>
            <a:ln w="9525" cmpd="sng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n</a:t>
              </a:r>
              <a:r>
                <a:rPr lang="en-US" dirty="0" smtClean="0"/>
                <a:t>=0  1  2  3 ...</a:t>
              </a:r>
              <a:endParaRPr lang="en-US" dirty="0"/>
            </a:p>
          </p:txBody>
        </p:sp>
      </p:grp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7239000" y="5257800"/>
          <a:ext cx="609600" cy="325120"/>
        </p:xfrm>
        <a:graphic>
          <a:graphicData uri="http://schemas.openxmlformats.org/presentationml/2006/ole">
            <p:oleObj spid="_x0000_s98314" name="Equation" r:id="rId10" imgW="381000" imgH="203200" progId="Equation.DSMT4">
              <p:embed/>
            </p:oleObj>
          </a:graphicData>
        </a:graphic>
      </p:graphicFrame>
      <p:cxnSp>
        <p:nvCxnSpPr>
          <p:cNvPr id="22" name="Straight Arrow Connector 21"/>
          <p:cNvCxnSpPr/>
          <p:nvPr/>
        </p:nvCxnSpPr>
        <p:spPr bwMode="auto">
          <a:xfrm>
            <a:off x="7315200" y="5029200"/>
            <a:ext cx="381000" cy="158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itle 1"/>
          <p:cNvSpPr>
            <a:spLocks noGrp="1"/>
          </p:cNvSpPr>
          <p:nvPr>
            <p:ph type="title"/>
          </p:nvPr>
        </p:nvSpPr>
        <p:spPr>
          <a:xfrm>
            <a:off x="1905000" y="203200"/>
            <a:ext cx="6553200" cy="500063"/>
          </a:xfrm>
        </p:spPr>
        <p:txBody>
          <a:bodyPr/>
          <a:lstStyle/>
          <a:p>
            <a:pPr eaLnBrk="1" hangingPunct="1"/>
            <a:r>
              <a:rPr lang="en-US" sz="3200" smtClean="0"/>
              <a:t>Elemental Liquid Metals Studied</a:t>
            </a:r>
          </a:p>
        </p:txBody>
      </p:sp>
      <p:sp>
        <p:nvSpPr>
          <p:cNvPr id="31749" name="Date Placeholder 3"/>
          <p:cNvSpPr>
            <a:spLocks noGrp="1"/>
          </p:cNvSpPr>
          <p:nvPr>
            <p:ph type="dt" sz="quarter" idx="10"/>
          </p:nvPr>
        </p:nvSpPr>
        <p:spPr>
          <a:xfrm>
            <a:off x="152400" y="6451600"/>
            <a:ext cx="5181600" cy="187325"/>
          </a:xfrm>
          <a:noFill/>
        </p:spPr>
        <p:txBody>
          <a:bodyPr/>
          <a:lstStyle/>
          <a:p>
            <a:r>
              <a:rPr lang="en-US" dirty="0" smtClean="0"/>
              <a:t>Pershan/SNIP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676400" y="904875"/>
          <a:ext cx="4648201" cy="1005840"/>
        </p:xfrm>
        <a:graphic>
          <a:graphicData uri="http://schemas.openxmlformats.org/drawingml/2006/table">
            <a:tbl>
              <a:tblPr/>
              <a:tblGrid>
                <a:gridCol w="774942"/>
                <a:gridCol w="774941"/>
                <a:gridCol w="774942"/>
                <a:gridCol w="773493"/>
                <a:gridCol w="774941"/>
                <a:gridCol w="774942"/>
              </a:tblGrid>
              <a:tr h="3079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Ga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Bi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Hg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FF4D"/>
                    </a:solidFill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DCM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DCM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DCM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+1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+1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FF4D"/>
                    </a:solidFill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" pitchFamily="-112" charset="2"/>
                          <a:ea typeface="Wingdings" pitchFamily="-112" charset="2"/>
                          <a:cs typeface="Wingdings" pitchFamily="-112" charset="2"/>
                        </a:rPr>
                        <a:t>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" pitchFamily="-112" charset="2"/>
                          <a:ea typeface="Wingdings" pitchFamily="-112" charset="2"/>
                          <a:cs typeface="Wingdings" pitchFamily="-112" charset="2"/>
                        </a:rPr>
                        <a:t>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-112" charset="-128"/>
                          <a:ea typeface="ＭＳ ゴシック" pitchFamily="-112" charset="-128"/>
                          <a:cs typeface="ＭＳ ゴシック" pitchFamily="-112" charset="-128"/>
                        </a:rPr>
                        <a:t>☐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" pitchFamily="-112" charset="2"/>
                          <a:ea typeface="Wingdings" pitchFamily="-112" charset="2"/>
                          <a:cs typeface="Wingdings" pitchFamily="-112" charset="2"/>
                        </a:rPr>
                        <a:t>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pitchFamily="-112" charset="-128"/>
                          <a:ea typeface="ＭＳ ゴシック" pitchFamily="-112" charset="-128"/>
                          <a:cs typeface="ＭＳ ゴシック" pitchFamily="-112" charset="-128"/>
                        </a:rPr>
                        <a:t>☐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FF4D"/>
                    </a:solidFill>
                  </a:tcPr>
                </a:tc>
              </a:tr>
            </a:tbl>
          </a:graphicData>
        </a:graphic>
      </p:graphicFrame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429000" y="4114800"/>
            <a:ext cx="541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buFont typeface="Arial" pitchFamily="-48" charset="0"/>
              <a:buChar char="•"/>
            </a:pPr>
            <a:r>
              <a:rPr lang="en-US" sz="1600" dirty="0"/>
              <a:t>Why are 1</a:t>
            </a:r>
            <a:r>
              <a:rPr lang="en-US" sz="1600" baseline="30000" dirty="0"/>
              <a:t>st</a:t>
            </a:r>
            <a:r>
              <a:rPr lang="en-US" sz="1600" dirty="0"/>
              <a:t> Layers for Bi and </a:t>
            </a:r>
            <a:r>
              <a:rPr lang="en-US" sz="1600" dirty="0" err="1"/>
              <a:t>Sn</a:t>
            </a:r>
            <a:r>
              <a:rPr lang="en-US" sz="1600" dirty="0"/>
              <a:t> different from K, </a:t>
            </a:r>
            <a:r>
              <a:rPr lang="en-US" sz="1600" dirty="0" err="1"/>
              <a:t>Ga</a:t>
            </a:r>
            <a:r>
              <a:rPr lang="en-US" sz="1600" dirty="0"/>
              <a:t> and In</a:t>
            </a:r>
            <a:r>
              <a:rPr lang="en-US" sz="1600" dirty="0" smtClean="0"/>
              <a:t>?</a:t>
            </a:r>
            <a:endParaRPr lang="en-US" sz="16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5486401" y="1981200"/>
            <a:ext cx="2971799" cy="2176896"/>
            <a:chOff x="5486400" y="2057400"/>
            <a:chExt cx="3112995" cy="2405496"/>
          </a:xfrm>
        </p:grpSpPr>
        <p:pic>
          <p:nvPicPr>
            <p:cNvPr id="19" name="Picture 18" descr="sn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86400" y="2057400"/>
              <a:ext cx="3112995" cy="240549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400800" y="2667000"/>
              <a:ext cx="761827" cy="510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Sn</a:t>
              </a:r>
              <a:endParaRPr lang="en-US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143000" y="4495800"/>
            <a:ext cx="7366000" cy="1790700"/>
            <a:chOff x="152400" y="4953000"/>
            <a:chExt cx="7366000" cy="1790700"/>
          </a:xfrm>
        </p:grpSpPr>
        <p:sp>
          <p:nvSpPr>
            <p:cNvPr id="22" name="TextBox 21"/>
            <p:cNvSpPr txBox="1"/>
            <p:nvPr/>
          </p:nvSpPr>
          <p:spPr>
            <a:xfrm>
              <a:off x="152400" y="5257800"/>
              <a:ext cx="19050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Mol. Dynamic. Simulations</a:t>
              </a:r>
            </a:p>
            <a:p>
              <a:r>
                <a:rPr lang="en-US" sz="1400" dirty="0" err="1" smtClean="0"/>
                <a:t>Calderín</a:t>
              </a:r>
              <a:r>
                <a:rPr lang="en-US" sz="1400" dirty="0" smtClean="0"/>
                <a:t> et al. </a:t>
              </a:r>
            </a:p>
            <a:p>
              <a:r>
                <a:rPr lang="en-US" sz="1400" dirty="0" smtClean="0"/>
                <a:t>PRB,80,115403 (2009)</a:t>
              </a:r>
              <a:endParaRPr lang="en-US" sz="1400" dirty="0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62200" y="5029200"/>
              <a:ext cx="2108200" cy="1714500"/>
            </a:xfrm>
            <a:prstGeom prst="rect">
              <a:avLst/>
            </a:prstGeom>
          </p:spPr>
        </p:pic>
        <p:pic>
          <p:nvPicPr>
            <p:cNvPr id="24" name="Picture 23" descr="sn-den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57800" y="4953000"/>
              <a:ext cx="2260600" cy="178771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0" y="1981200"/>
            <a:ext cx="3429000" cy="2754313"/>
            <a:chOff x="0" y="1981200"/>
            <a:chExt cx="3429000" cy="2754313"/>
          </a:xfrm>
        </p:grpSpPr>
        <p:pic>
          <p:nvPicPr>
            <p:cNvPr id="18" name="Picture 17" descr="Ga-In-K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1981200"/>
              <a:ext cx="3429000" cy="275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25" name="Object 24"/>
            <p:cNvGraphicFramePr>
              <a:graphicFrameLocks noChangeAspect="1"/>
            </p:cNvGraphicFramePr>
            <p:nvPr/>
          </p:nvGraphicFramePr>
          <p:xfrm>
            <a:off x="762000" y="2209800"/>
            <a:ext cx="894522" cy="457200"/>
          </p:xfrm>
          <a:graphic>
            <a:graphicData uri="http://schemas.openxmlformats.org/presentationml/2006/ole">
              <p:oleObj spid="_x0000_s100357" name="Equation" r:id="rId8" imgW="571500" imgH="292100" progId="Equation.DSMT4">
                <p:embed/>
              </p:oleObj>
            </a:graphicData>
          </a:graphic>
        </p:graphicFrame>
      </p:grpSp>
      <p:grpSp>
        <p:nvGrpSpPr>
          <p:cNvPr id="27" name="Group 26"/>
          <p:cNvGrpSpPr/>
          <p:nvPr/>
        </p:nvGrpSpPr>
        <p:grpSpPr>
          <a:xfrm>
            <a:off x="1752600" y="2971800"/>
            <a:ext cx="4639511" cy="609600"/>
            <a:chOff x="1600200" y="3173202"/>
            <a:chExt cx="4639511" cy="609600"/>
          </a:xfrm>
        </p:grpSpPr>
        <p:sp>
          <p:nvSpPr>
            <p:cNvPr id="31792" name="TextBox 20"/>
            <p:cNvSpPr txBox="1">
              <a:spLocks noChangeArrowheads="1"/>
            </p:cNvSpPr>
            <p:nvPr/>
          </p:nvSpPr>
          <p:spPr bwMode="auto">
            <a:xfrm rot="361010">
              <a:off x="3271390" y="3173202"/>
              <a:ext cx="296832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dirty="0"/>
                <a:t>No </a:t>
              </a:r>
              <a:r>
                <a:rPr lang="en-US" dirty="0" err="1" smtClean="0"/>
                <a:t>Bump</a:t>
              </a:r>
              <a:r>
                <a:rPr lang="en-US" dirty="0" err="1" smtClean="0">
                  <a:latin typeface="Wingdings"/>
                  <a:ea typeface="Wingdings"/>
                  <a:cs typeface="Wingdings"/>
                </a:rPr>
                <a:t></a:t>
              </a:r>
              <a:r>
                <a:rPr lang="en-US" dirty="0" err="1" smtClean="0"/>
                <a:t>Bump</a:t>
              </a:r>
              <a:endParaRPr lang="en-US" dirty="0"/>
            </a:p>
          </p:txBody>
        </p:sp>
        <p:cxnSp>
          <p:nvCxnSpPr>
            <p:cNvPr id="31791" name="Straight Arrow Connector 10"/>
            <p:cNvCxnSpPr>
              <a:cxnSpLocks noChangeShapeType="1"/>
            </p:cNvCxnSpPr>
            <p:nvPr/>
          </p:nvCxnSpPr>
          <p:spPr bwMode="auto">
            <a:xfrm>
              <a:off x="1600200" y="3200400"/>
              <a:ext cx="4572000" cy="58240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</p:cxnSp>
      </p:grpSp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3352800" y="2209800"/>
          <a:ext cx="2036763" cy="604838"/>
        </p:xfrm>
        <a:graphic>
          <a:graphicData uri="http://schemas.openxmlformats.org/presentationml/2006/ole">
            <p:oleObj spid="_x0000_s100354" name="Equation" r:id="rId9" imgW="1625600" imgH="482600" progId="Equation.DSMT4">
              <p:embed/>
            </p:oleObj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2590800" y="6248401"/>
            <a:ext cx="5181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Bi is like </a:t>
            </a:r>
            <a:r>
              <a:rPr lang="en-US" dirty="0" err="1" smtClean="0"/>
              <a:t>Sn</a:t>
            </a:r>
            <a:r>
              <a:rPr lang="en-US" dirty="0" smtClean="0"/>
              <a:t>! Why is Hg so different?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  <p:bldP spid="31" grpId="1" build="allAtOnce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1905000" y="381000"/>
            <a:ext cx="3505200" cy="685800"/>
          </a:xfrm>
        </p:spPr>
        <p:txBody>
          <a:bodyPr/>
          <a:lstStyle/>
          <a:p>
            <a:pPr eaLnBrk="1" hangingPunct="1"/>
            <a:r>
              <a:rPr lang="en-US" sz="2800" smtClean="0"/>
              <a:t>Eutectic Alloys</a:t>
            </a:r>
          </a:p>
        </p:txBody>
      </p:sp>
      <p:sp>
        <p:nvSpPr>
          <p:cNvPr id="33795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 smtClean="0"/>
              <a:t>Pershan/SNIP</a:t>
            </a:r>
          </a:p>
        </p:txBody>
      </p:sp>
      <p:pic>
        <p:nvPicPr>
          <p:cNvPr id="33796" name="Picture 3" descr="bina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381000"/>
            <a:ext cx="2743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 Box 4"/>
          <p:cNvSpPr txBox="1">
            <a:spLocks noChangeArrowheads="1"/>
          </p:cNvSpPr>
          <p:nvPr/>
        </p:nvSpPr>
        <p:spPr bwMode="auto">
          <a:xfrm>
            <a:off x="381000" y="1066800"/>
            <a:ext cx="4572000" cy="830263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60375" indent="-460375" eaLnBrk="0" hangingPunct="0">
              <a:spcBef>
                <a:spcPct val="50000"/>
              </a:spcBef>
              <a:tabLst>
                <a:tab pos="460375" algn="l"/>
              </a:tabLst>
            </a:pPr>
            <a:r>
              <a:rPr lang="en-US" sz="2000" b="1" i="1" dirty="0">
                <a:solidFill>
                  <a:srgbClr val="AC0C10"/>
                </a:solidFill>
              </a:rPr>
              <a:t>J. W. Gibbs</a:t>
            </a:r>
            <a:r>
              <a:rPr lang="en-US" sz="2000" b="1" i="1" dirty="0" smtClean="0">
                <a:solidFill>
                  <a:srgbClr val="AC0C10"/>
                </a:solidFill>
              </a:rPr>
              <a:t> &lt;1900</a:t>
            </a:r>
            <a:r>
              <a:rPr lang="en-US" b="1" i="1" dirty="0" smtClean="0">
                <a:solidFill>
                  <a:srgbClr val="AC0C10"/>
                </a:solidFill>
              </a:rPr>
              <a:t/>
            </a:r>
            <a:br>
              <a:rPr lang="en-US" b="1" i="1" dirty="0" smtClean="0">
                <a:solidFill>
                  <a:srgbClr val="AC0C10"/>
                </a:solidFill>
              </a:rPr>
            </a:br>
            <a:r>
              <a:rPr lang="en-US" sz="1400" dirty="0"/>
              <a:t>Surface Adsorption: A/B Alloy</a:t>
            </a:r>
            <a:br>
              <a:rPr lang="en-US" sz="1400" dirty="0"/>
            </a:br>
            <a:r>
              <a:rPr lang="en-US" sz="1400" dirty="0"/>
              <a:t>If Surface Tension:</a:t>
            </a:r>
            <a:r>
              <a:rPr lang="en-US" sz="1400" dirty="0" smtClean="0"/>
              <a:t> </a:t>
            </a:r>
            <a:r>
              <a:rPr lang="en-US" sz="1400" dirty="0" smtClean="0">
                <a:latin typeface="Symbol" pitchFamily="-48" charset="2"/>
                <a:sym typeface="Symbol" pitchFamily="-48" charset="2"/>
              </a:rPr>
              <a:t>γ</a:t>
            </a:r>
            <a:r>
              <a:rPr lang="en-US" sz="1400" baseline="-25000" dirty="0" smtClean="0"/>
              <a:t>A </a:t>
            </a:r>
            <a:r>
              <a:rPr lang="en-US" sz="1400" dirty="0"/>
              <a:t>&gt;</a:t>
            </a:r>
            <a:r>
              <a:rPr lang="en-US" sz="1400" dirty="0" smtClean="0"/>
              <a:t> </a:t>
            </a:r>
            <a:r>
              <a:rPr lang="en-US" sz="1400" dirty="0" smtClean="0">
                <a:latin typeface="Symbol" pitchFamily="-48" charset="2"/>
                <a:sym typeface="Symbol" pitchFamily="-48" charset="2"/>
              </a:rPr>
              <a:t>γ</a:t>
            </a:r>
            <a:r>
              <a:rPr lang="en-US" sz="1400" baseline="-25000" dirty="0" smtClean="0"/>
              <a:t>B </a:t>
            </a:r>
            <a:r>
              <a:rPr lang="en-US" sz="1400" dirty="0"/>
              <a:t>Surface is Rich in “B”.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62000" y="1981200"/>
          <a:ext cx="7620000" cy="3459166"/>
        </p:xfrm>
        <a:graphic>
          <a:graphicData uri="http://schemas.openxmlformats.org/drawingml/2006/table">
            <a:tbl>
              <a:tblPr/>
              <a:tblGrid>
                <a:gridCol w="1417638"/>
                <a:gridCol w="2038350"/>
                <a:gridCol w="811212"/>
                <a:gridCol w="920750"/>
                <a:gridCol w="1216025"/>
                <a:gridCol w="1216025"/>
              </a:tblGrid>
              <a:tr h="347663"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A</a:t>
                      </a:r>
                      <a:r>
                        <a:rPr kumimoji="0" lang="en-US" sz="1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x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B</a:t>
                      </a:r>
                      <a:r>
                        <a:rPr kumimoji="0" lang="en-US" sz="1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1-x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horzOverflow="overflow">
                    <a:lnL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112" charset="2"/>
                          <a:ea typeface="Symbol" pitchFamily="-112" charset="2"/>
                          <a:cs typeface="Symbol" pitchFamily="-112" charset="2"/>
                        </a:rPr>
                        <a:t>γ(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Symbol" pitchFamily="-112" charset="2"/>
                          <a:cs typeface="Symbol" pitchFamily="-112" charset="2"/>
                        </a:rPr>
                        <a:t>A)/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112" charset="2"/>
                          <a:ea typeface="Symbol" pitchFamily="-112" charset="2"/>
                          <a:cs typeface="Symbol" pitchFamily="-112" charset="2"/>
                        </a:rPr>
                        <a:t>γ(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Symbol" pitchFamily="-112" charset="2"/>
                          <a:cs typeface="Symbol" pitchFamily="-112" charset="2"/>
                        </a:rPr>
                        <a:t>B)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-112" charset="2"/>
                        <a:ea typeface="Symbol" pitchFamily="-112" charset="2"/>
                        <a:cs typeface="Symbol" pitchFamily="-112" charset="2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112" charset="2"/>
                          <a:ea typeface="Symbol" pitchFamily="-112" charset="2"/>
                          <a:cs typeface="Symbol" pitchFamily="-112" charset="2"/>
                        </a:rPr>
                        <a:t>Δ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Symbol" pitchFamily="-112" charset="2"/>
                          <a:cs typeface="Symbol" pitchFamily="-112" charset="2"/>
                        </a:rPr>
                        <a:t>H</a:t>
                      </a:r>
                      <a:r>
                        <a:rPr kumimoji="0" lang="en-US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Symbol" pitchFamily="-112" charset="2"/>
                          <a:cs typeface="Symbol" pitchFamily="-112" charset="2"/>
                        </a:rPr>
                        <a:t>*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2" charset="0"/>
                        <a:ea typeface="Symbol" pitchFamily="-112" charset="2"/>
                        <a:cs typeface="Symbol" pitchFamily="-112" charset="2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Symbol" pitchFamily="-112" charset="2"/>
                          <a:cs typeface="Symbol" pitchFamily="-112" charset="2"/>
                        </a:rPr>
                        <a:t>(mixing)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-112" charset="2"/>
                        <a:ea typeface="Symbol" pitchFamily="-112" charset="2"/>
                        <a:cs typeface="Symbol" pitchFamily="-112" charset="2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Concentration of Surface Layers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89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1st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2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nd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34d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Ga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x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Bi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1-x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horzOverflow="overflow">
                    <a:lnL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718/378=1.90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+4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Liquid-Liquid Phase Sep.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Ga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83.5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In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16.5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 </a:t>
                      </a:r>
                    </a:p>
                  </a:txBody>
                  <a:tcPr marL="0" marR="0" marT="0" marB="0" horzOverflow="overflow">
                    <a:lnL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718/556=1.29 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+5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97%In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In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78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Bi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22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 </a:t>
                      </a:r>
                    </a:p>
                  </a:txBody>
                  <a:tcPr marL="0" marR="0" marT="0" marB="0" horzOverflow="overflow">
                    <a:lnL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556/378=1.47 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-1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35%Bi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Sn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57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Bi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43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 </a:t>
                      </a:r>
                    </a:p>
                  </a:txBody>
                  <a:tcPr marL="0" marR="0" marT="0" marB="0" horzOverflow="overflow">
                    <a:lnL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560/378=1.48 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+1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96%Bi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25%Bi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53%Bi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Au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71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Sn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29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 </a:t>
                      </a:r>
                    </a:p>
                  </a:txBody>
                  <a:tcPr marL="0" marR="0" marT="0" marB="0" horzOverflow="overflow">
                    <a:lnL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1100/560=1.96 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-10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96%Sn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&lt;1%Sn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24%Sn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Au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72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Ge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28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 </a:t>
                      </a:r>
                    </a:p>
                  </a:txBody>
                  <a:tcPr marL="0" marR="0" marT="0" marB="0" horzOverflow="overflow">
                    <a:lnL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1100/621=1.77 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-21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No Gibbs Adsorption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Au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82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Si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18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 </a:t>
                      </a:r>
                    </a:p>
                  </a:txBody>
                  <a:tcPr marL="0" marR="0" marT="0" marB="0" horzOverflow="overflow">
                    <a:lnL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1100/865=1.27 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-30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4-layers, 2DXtal (AuSi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2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)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64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Pd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81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Ge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19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horzOverflow="overflow">
                    <a:lnL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1500/621=2.4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-44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 ~40 Å wetting layer (No Measureable Gibbs Adsorption)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 smtClean="0"/>
              <a:t>Pershan/SNIP</a:t>
            </a:r>
          </a:p>
        </p:txBody>
      </p:sp>
      <p:sp>
        <p:nvSpPr>
          <p:cNvPr id="3584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7A0E116-A7CF-4491-BD93-B713075418F7}" type="slidenum">
              <a:rPr lang="en-US">
                <a:latin typeface="Arial" pitchFamily="-48" charset="0"/>
                <a:ea typeface="ＭＳ Ｐゴシック" pitchFamily="-48" charset="-128"/>
                <a:cs typeface="ＭＳ Ｐゴシック" pitchFamily="-48" charset="-128"/>
              </a:rPr>
              <a:pPr/>
              <a:t>17</a:t>
            </a:fld>
            <a:endParaRPr lang="en-US">
              <a:latin typeface="Arial" pitchFamily="-48" charset="0"/>
              <a:ea typeface="ＭＳ Ｐゴシック" pitchFamily="-48" charset="-128"/>
              <a:cs typeface="ＭＳ Ｐゴシック" pitchFamily="-48" charset="-128"/>
            </a:endParaRPr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6553200" cy="762000"/>
          </a:xfrm>
        </p:spPr>
        <p:txBody>
          <a:bodyPr/>
          <a:lstStyle/>
          <a:p>
            <a:pPr eaLnBrk="1" hangingPunct="1"/>
            <a:r>
              <a:rPr lang="en-US" sz="3600"/>
              <a:t>Gibbs Surface Adsorption(BiSn)</a:t>
            </a:r>
            <a:endParaRPr lang="en-US"/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990600" y="838200"/>
            <a:ext cx="3352800" cy="1357313"/>
            <a:chOff x="720" y="528"/>
            <a:chExt cx="2112" cy="855"/>
          </a:xfrm>
        </p:grpSpPr>
        <p:pic>
          <p:nvPicPr>
            <p:cNvPr id="35862" name="Picture 6"/>
            <p:cNvPicPr>
              <a:picLocks noChangeAspect="1" noChangeArrowheads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rcRect/>
                <a:stretch>
                  <a:fillRect/>
                </a:stretch>
              </p:blipFill>
            </mc:Choice>
            <mc:Fallback>
              <p:blipFill>
                <a:blip r:embed="rId4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1584" y="537"/>
              <a:ext cx="216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63" name="Picture 7"/>
            <p:cNvPicPr>
              <a:picLocks noChangeAspect="1" noChangeArrowheads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rcRect/>
                <a:stretch>
                  <a:fillRect/>
                </a:stretch>
              </p:blipFill>
            </mc:Choice>
            <mc:Fallback>
              <p:blipFill>
                <a:blip r:embed="rId6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2448" y="537"/>
              <a:ext cx="216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38"/>
            <p:cNvGrpSpPr>
              <a:grpSpLocks/>
            </p:cNvGrpSpPr>
            <p:nvPr/>
          </p:nvGrpSpPr>
          <p:grpSpPr bwMode="auto">
            <a:xfrm>
              <a:off x="720" y="528"/>
              <a:ext cx="2112" cy="855"/>
              <a:chOff x="720" y="537"/>
              <a:chExt cx="2112" cy="855"/>
            </a:xfrm>
          </p:grpSpPr>
          <p:sp>
            <p:nvSpPr>
              <p:cNvPr id="35865" name="Text Box 8"/>
              <p:cNvSpPr txBox="1">
                <a:spLocks noChangeArrowheads="1"/>
              </p:cNvSpPr>
              <p:nvPr/>
            </p:nvSpPr>
            <p:spPr bwMode="auto">
              <a:xfrm>
                <a:off x="720" y="816"/>
                <a:ext cx="1480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dirty="0" err="1" smtClean="0">
                    <a:latin typeface="Symbol" pitchFamily="-48" charset="2"/>
                    <a:sym typeface="Symbol" pitchFamily="-48" charset="2"/>
                  </a:rPr>
                  <a:t>γ</a:t>
                </a:r>
                <a:r>
                  <a:rPr lang="en-US" baseline="-25000" dirty="0" err="1" smtClean="0"/>
                  <a:t>Bi</a:t>
                </a:r>
                <a:r>
                  <a:rPr lang="en-US" dirty="0"/>
                  <a:t>=378,</a:t>
                </a:r>
                <a:r>
                  <a:rPr lang="en-US" dirty="0" smtClean="0"/>
                  <a:t> </a:t>
                </a:r>
                <a:r>
                  <a:rPr lang="en-US" dirty="0" err="1" smtClean="0">
                    <a:latin typeface="Symbol" pitchFamily="-48" charset="2"/>
                    <a:sym typeface="Symbol" pitchFamily="-48" charset="2"/>
                  </a:rPr>
                  <a:t>γ</a:t>
                </a:r>
                <a:r>
                  <a:rPr lang="en-US" baseline="-25000" dirty="0" err="1" smtClean="0"/>
                  <a:t>Sn</a:t>
                </a:r>
                <a:r>
                  <a:rPr lang="en-US" dirty="0"/>
                  <a:t>=560, </a:t>
                </a:r>
              </a:p>
            </p:txBody>
          </p:sp>
          <p:sp>
            <p:nvSpPr>
              <p:cNvPr id="35866" name="Text Box 5"/>
              <p:cNvSpPr txBox="1">
                <a:spLocks noChangeArrowheads="1"/>
              </p:cNvSpPr>
              <p:nvPr/>
            </p:nvSpPr>
            <p:spPr bwMode="auto">
              <a:xfrm>
                <a:off x="720" y="537"/>
                <a:ext cx="211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/>
                  <a:t>Alloy: Bi       and  Sn </a:t>
                </a:r>
              </a:p>
            </p:txBody>
          </p:sp>
          <p:sp>
            <p:nvSpPr>
              <p:cNvPr id="35867" name="Text Box 10"/>
              <p:cNvSpPr txBox="1">
                <a:spLocks noChangeArrowheads="1"/>
              </p:cNvSpPr>
              <p:nvPr/>
            </p:nvSpPr>
            <p:spPr bwMode="auto">
              <a:xfrm>
                <a:off x="720" y="1104"/>
                <a:ext cx="116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/>
              </a:p>
            </p:txBody>
          </p:sp>
        </p:grpSp>
      </p:grpSp>
      <p:pic>
        <p:nvPicPr>
          <p:cNvPr id="35846" name="Picture 4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rcRect/>
              <a:stretch>
                <a:fillRect/>
              </a:stretch>
            </p:blipFill>
          </mc:Choice>
          <mc:Fallback>
            <p:blipFill>
              <a:blip r:embed="rId8"/>
              <a:srcRect/>
              <a:stretch>
                <a:fillRect/>
              </a:stretch>
            </p:blipFill>
          </mc:Fallback>
        </mc:AlternateContent>
        <p:spPr bwMode="auto">
          <a:xfrm>
            <a:off x="5257800" y="838200"/>
            <a:ext cx="2686050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3657600" y="2286000"/>
            <a:ext cx="5257800" cy="4381500"/>
            <a:chOff x="144" y="1200"/>
            <a:chExt cx="3312" cy="2760"/>
          </a:xfrm>
        </p:grpSpPr>
        <p:grpSp>
          <p:nvGrpSpPr>
            <p:cNvPr id="5" name="Group 21"/>
            <p:cNvGrpSpPr>
              <a:grpSpLocks/>
            </p:cNvGrpSpPr>
            <p:nvPr/>
          </p:nvGrpSpPr>
          <p:grpSpPr bwMode="auto">
            <a:xfrm>
              <a:off x="144" y="1200"/>
              <a:ext cx="3312" cy="2760"/>
              <a:chOff x="144" y="1200"/>
              <a:chExt cx="3312" cy="2760"/>
            </a:xfrm>
          </p:grpSpPr>
          <p:pic>
            <p:nvPicPr>
              <p:cNvPr id="35860" name="Picture 22" descr="SnBi_R_Rf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144" y="1200"/>
                <a:ext cx="3312" cy="27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861" name="Text Box 23"/>
              <p:cNvSpPr txBox="1">
                <a:spLocks noChangeArrowheads="1"/>
              </p:cNvSpPr>
              <p:nvPr/>
            </p:nvSpPr>
            <p:spPr bwMode="auto">
              <a:xfrm>
                <a:off x="720" y="3024"/>
                <a:ext cx="1584" cy="4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2100" dirty="0" err="1" smtClean="0">
                    <a:solidFill>
                      <a:schemeClr val="tx2"/>
                    </a:solidFill>
                    <a:latin typeface="Symbol" pitchFamily="-48" charset="2"/>
                    <a:sym typeface="Symbol" pitchFamily="-48" charset="2"/>
                  </a:rPr>
                  <a:t>γ</a:t>
                </a:r>
                <a:r>
                  <a:rPr lang="en-US" sz="2100" dirty="0" err="1" smtClean="0">
                    <a:solidFill>
                      <a:schemeClr val="tx2"/>
                    </a:solidFill>
                  </a:rPr>
                  <a:t>(</a:t>
                </a:r>
                <a:r>
                  <a:rPr lang="en-US" sz="2100" dirty="0" err="1">
                    <a:solidFill>
                      <a:schemeClr val="tx2"/>
                    </a:solidFill>
                  </a:rPr>
                  <a:t>Bi</a:t>
                </a:r>
                <a:r>
                  <a:rPr lang="en-US" sz="2100" dirty="0">
                    <a:solidFill>
                      <a:schemeClr val="tx2"/>
                    </a:solidFill>
                  </a:rPr>
                  <a:t>)</a:t>
                </a:r>
                <a:r>
                  <a:rPr lang="en-US" sz="2100" dirty="0">
                    <a:solidFill>
                      <a:schemeClr val="tx2"/>
                    </a:solidFill>
                    <a:latin typeface="ヒラギノ角ゴ Pro W3" pitchFamily="-48" charset="-128"/>
                  </a:rPr>
                  <a:t>≈ </a:t>
                </a:r>
                <a:r>
                  <a:rPr lang="en-US" sz="2100" dirty="0">
                    <a:solidFill>
                      <a:schemeClr val="tx2"/>
                    </a:solidFill>
                  </a:rPr>
                  <a:t>398</a:t>
                </a:r>
                <a:r>
                  <a:rPr lang="en-US" sz="2100" dirty="0" smtClean="0">
                    <a:solidFill>
                      <a:schemeClr val="tx2"/>
                    </a:solidFill>
                  </a:rPr>
                  <a:t/>
                </a:r>
                <a:br>
                  <a:rPr lang="en-US" sz="2100" dirty="0" smtClean="0">
                    <a:solidFill>
                      <a:schemeClr val="tx2"/>
                    </a:solidFill>
                  </a:rPr>
                </a:br>
                <a:r>
                  <a:rPr lang="en-US" sz="2100" dirty="0" err="1" smtClean="0">
                    <a:solidFill>
                      <a:schemeClr val="tx2"/>
                    </a:solidFill>
                    <a:latin typeface="Symbol" pitchFamily="-48" charset="2"/>
                    <a:sym typeface="Symbol" pitchFamily="-48" charset="2"/>
                  </a:rPr>
                  <a:t>γ</a:t>
                </a:r>
                <a:r>
                  <a:rPr lang="en-US" sz="2100" dirty="0" err="1" smtClean="0">
                    <a:solidFill>
                      <a:schemeClr val="tx2"/>
                    </a:solidFill>
                  </a:rPr>
                  <a:t>(</a:t>
                </a:r>
                <a:r>
                  <a:rPr lang="en-US" sz="2100" dirty="0" err="1">
                    <a:solidFill>
                      <a:schemeClr val="tx2"/>
                    </a:solidFill>
                  </a:rPr>
                  <a:t>Sn</a:t>
                </a:r>
                <a:r>
                  <a:rPr lang="en-US" sz="2100" dirty="0">
                    <a:solidFill>
                      <a:schemeClr val="tx2"/>
                    </a:solidFill>
                  </a:rPr>
                  <a:t>)</a:t>
                </a:r>
                <a:r>
                  <a:rPr lang="en-US" sz="2100" dirty="0" smtClean="0">
                    <a:solidFill>
                      <a:schemeClr val="tx2"/>
                    </a:solidFill>
                  </a:rPr>
                  <a:t>≈  567 </a:t>
                </a:r>
                <a:r>
                  <a:rPr lang="en-US" sz="2100" dirty="0">
                    <a:solidFill>
                      <a:schemeClr val="tx2"/>
                    </a:solidFill>
                  </a:rPr>
                  <a:t>dyne/cm</a:t>
                </a:r>
                <a:endParaRPr lang="en-US" sz="2500" dirty="0">
                  <a:solidFill>
                    <a:schemeClr val="tx2"/>
                  </a:solidFill>
                  <a:latin typeface="Symbol" pitchFamily="-48" charset="2"/>
                  <a:sym typeface="Symbol" pitchFamily="-48" charset="2"/>
                </a:endParaRPr>
              </a:p>
            </p:txBody>
          </p:sp>
        </p:grpSp>
        <p:sp>
          <p:nvSpPr>
            <p:cNvPr id="35859" name="Line 24"/>
            <p:cNvSpPr>
              <a:spLocks noChangeShapeType="1"/>
            </p:cNvSpPr>
            <p:nvPr/>
          </p:nvSpPr>
          <p:spPr bwMode="auto">
            <a:xfrm>
              <a:off x="2688" y="1872"/>
              <a:ext cx="116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0" y="2057579"/>
            <a:ext cx="3581400" cy="4114622"/>
            <a:chOff x="3264" y="1334"/>
            <a:chExt cx="2448" cy="2699"/>
          </a:xfrm>
        </p:grpSpPr>
        <p:pic>
          <p:nvPicPr>
            <p:cNvPr id="35850" name="Picture 28" descr="SnBi f(E)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264" y="1872"/>
              <a:ext cx="2448" cy="2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51" name="Text Box 29"/>
            <p:cNvSpPr txBox="1">
              <a:spLocks noChangeArrowheads="1"/>
            </p:cNvSpPr>
            <p:nvPr/>
          </p:nvSpPr>
          <p:spPr bwMode="auto">
            <a:xfrm>
              <a:off x="3629" y="1334"/>
              <a:ext cx="1753" cy="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dirty="0"/>
                <a:t>Energy Dispersion:</a:t>
              </a:r>
              <a:r>
                <a:rPr lang="en-US" dirty="0" smtClean="0"/>
                <a:t> </a:t>
              </a:r>
            </a:p>
            <a:p>
              <a:pPr eaLnBrk="0" hangingPunct="0"/>
              <a:r>
                <a:rPr lang="en-US" dirty="0" smtClean="0"/>
                <a:t>Bi:L3    </a:t>
              </a:r>
              <a:r>
                <a:rPr lang="en-US" dirty="0" err="1" smtClean="0"/>
                <a:t>f</a:t>
              </a:r>
              <a:r>
                <a:rPr lang="en-US" dirty="0" err="1"/>
                <a:t>(E</a:t>
              </a:r>
              <a:r>
                <a:rPr lang="en-US" dirty="0"/>
                <a:t>)</a:t>
              </a:r>
            </a:p>
          </p:txBody>
        </p:sp>
        <p:sp>
          <p:nvSpPr>
            <p:cNvPr id="35852" name="Text Box 30"/>
            <p:cNvSpPr txBox="1">
              <a:spLocks noChangeArrowheads="1"/>
            </p:cNvSpPr>
            <p:nvPr/>
          </p:nvSpPr>
          <p:spPr bwMode="auto">
            <a:xfrm>
              <a:off x="3926" y="2294"/>
              <a:ext cx="1063" cy="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/>
                <a:t>Adsorption</a:t>
              </a:r>
            </a:p>
          </p:txBody>
        </p:sp>
        <p:sp>
          <p:nvSpPr>
            <p:cNvPr id="35853" name="Text Box 31"/>
            <p:cNvSpPr txBox="1">
              <a:spLocks noChangeArrowheads="1"/>
            </p:cNvSpPr>
            <p:nvPr/>
          </p:nvSpPr>
          <p:spPr bwMode="auto">
            <a:xfrm>
              <a:off x="3734" y="3398"/>
              <a:ext cx="1115" cy="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/>
                <a:t>Scat. Ampl.</a:t>
              </a:r>
            </a:p>
          </p:txBody>
        </p:sp>
        <p:sp>
          <p:nvSpPr>
            <p:cNvPr id="35854" name="AutoShape 32"/>
            <p:cNvSpPr>
              <a:spLocks noChangeArrowheads="1"/>
            </p:cNvSpPr>
            <p:nvPr/>
          </p:nvSpPr>
          <p:spPr bwMode="auto">
            <a:xfrm>
              <a:off x="4944" y="3504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18E21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35855" name="AutoShape 33"/>
            <p:cNvSpPr>
              <a:spLocks noChangeArrowheads="1"/>
            </p:cNvSpPr>
            <p:nvPr/>
          </p:nvSpPr>
          <p:spPr bwMode="auto">
            <a:xfrm>
              <a:off x="4896" y="3360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D3393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35856" name="AutoShape 34"/>
            <p:cNvSpPr>
              <a:spLocks noChangeArrowheads="1"/>
            </p:cNvSpPr>
            <p:nvPr/>
          </p:nvSpPr>
          <p:spPr bwMode="auto">
            <a:xfrm>
              <a:off x="4752" y="3072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201C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35857" name="AutoShape 35"/>
            <p:cNvSpPr>
              <a:spLocks noChangeArrowheads="1"/>
            </p:cNvSpPr>
            <p:nvPr/>
          </p:nvSpPr>
          <p:spPr bwMode="auto">
            <a:xfrm>
              <a:off x="3840" y="2832"/>
              <a:ext cx="96" cy="96"/>
            </a:xfrm>
            <a:prstGeom prst="triangle">
              <a:avLst>
                <a:gd name="adj" fmla="val 50000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</p:grpSp>
      <p:pic>
        <p:nvPicPr>
          <p:cNvPr id="54309" name="Picture 37" descr="SnBi_density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33400" y="1600200"/>
            <a:ext cx="272256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6553200" cy="914400"/>
          </a:xfrm>
        </p:spPr>
        <p:txBody>
          <a:bodyPr/>
          <a:lstStyle/>
          <a:p>
            <a:r>
              <a:rPr lang="en-US" sz="2400" dirty="0" smtClean="0"/>
              <a:t>Surface Freezing  Au</a:t>
            </a:r>
            <a:r>
              <a:rPr lang="en-US" sz="2400" baseline="-25000" dirty="0" smtClean="0"/>
              <a:t>82</a:t>
            </a:r>
            <a:r>
              <a:rPr lang="en-US" sz="2400" dirty="0" smtClean="0"/>
              <a:t>Si</a:t>
            </a:r>
            <a:r>
              <a:rPr lang="en-US" sz="2400" baseline="-25000" dirty="0" smtClean="0"/>
              <a:t>18</a:t>
            </a:r>
            <a:r>
              <a:rPr lang="en-US" sz="2400" dirty="0" smtClean="0"/>
              <a:t>Eutectic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Pershan/SNIP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62000" y="2743200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Si</a:t>
            </a:r>
            <a:endParaRPr lang="en-US" sz="1600" dirty="0"/>
          </a:p>
        </p:txBody>
      </p: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304800" y="1143000"/>
            <a:ext cx="2590800" cy="1828800"/>
            <a:chOff x="381000" y="2895600"/>
            <a:chExt cx="4419600" cy="3435350"/>
          </a:xfrm>
        </p:grpSpPr>
        <p:grpSp>
          <p:nvGrpSpPr>
            <p:cNvPr id="8" name="Group 26"/>
            <p:cNvGrpSpPr>
              <a:grpSpLocks/>
            </p:cNvGrpSpPr>
            <p:nvPr/>
          </p:nvGrpSpPr>
          <p:grpSpPr bwMode="auto">
            <a:xfrm>
              <a:off x="381000" y="2895600"/>
              <a:ext cx="4419600" cy="3435350"/>
              <a:chOff x="240" y="1824"/>
              <a:chExt cx="2784" cy="2164"/>
            </a:xfrm>
          </p:grpSpPr>
          <p:pic>
            <p:nvPicPr>
              <p:cNvPr id="10" name="Picture 14" descr="AuSi-Phase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40" y="1824"/>
                <a:ext cx="2784" cy="21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Oval 15"/>
              <p:cNvSpPr>
                <a:spLocks noChangeArrowheads="1"/>
              </p:cNvSpPr>
              <p:nvPr/>
            </p:nvSpPr>
            <p:spPr bwMode="auto">
              <a:xfrm>
                <a:off x="768" y="3120"/>
                <a:ext cx="432" cy="432"/>
              </a:xfrm>
              <a:prstGeom prst="ellipse">
                <a:avLst/>
              </a:prstGeom>
              <a:solidFill>
                <a:srgbClr val="FFF869">
                  <a:alpha val="41960"/>
                </a:srgbClr>
              </a:solidFill>
              <a:ln w="25400" cap="rnd">
                <a:solidFill>
                  <a:schemeClr val="tx2"/>
                </a:solidFill>
                <a:prstDash val="sysDot"/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/>
              </a:p>
            </p:txBody>
          </p:sp>
        </p:grpSp>
        <p:pic>
          <p:nvPicPr>
            <p:cNvPr id="9" name="Picture 31" descr="AuSiGe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67000" y="4191000"/>
              <a:ext cx="1905000" cy="945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extBox 12"/>
          <p:cNvSpPr txBox="1"/>
          <p:nvPr/>
        </p:nvSpPr>
        <p:spPr>
          <a:xfrm>
            <a:off x="2514600" y="2743200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Au</a:t>
            </a:r>
            <a:endParaRPr lang="en-US" sz="1600" dirty="0"/>
          </a:p>
        </p:txBody>
      </p:sp>
      <p:grpSp>
        <p:nvGrpSpPr>
          <p:cNvPr id="48" name="Group 47"/>
          <p:cNvGrpSpPr/>
          <p:nvPr/>
        </p:nvGrpSpPr>
        <p:grpSpPr>
          <a:xfrm>
            <a:off x="3124200" y="1066800"/>
            <a:ext cx="2895600" cy="2362200"/>
            <a:chOff x="5486400" y="1066800"/>
            <a:chExt cx="2895600" cy="23622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86400" y="1327355"/>
              <a:ext cx="2895600" cy="210164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19800" y="1066800"/>
              <a:ext cx="914400" cy="103503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239000" y="1066800"/>
              <a:ext cx="838200" cy="304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T/γ~0.8</a:t>
              </a:r>
              <a:endParaRPr lang="en-US" sz="1400" dirty="0"/>
            </a:p>
          </p:txBody>
        </p:sp>
      </p:grpSp>
      <p:cxnSp>
        <p:nvCxnSpPr>
          <p:cNvPr id="46" name="Straight Connector 45"/>
          <p:cNvCxnSpPr/>
          <p:nvPr/>
        </p:nvCxnSpPr>
        <p:spPr bwMode="auto">
          <a:xfrm rot="5400000" flipH="1" flipV="1">
            <a:off x="4000500" y="2552700"/>
            <a:ext cx="838200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lg" len="lg"/>
          </a:ln>
          <a:effectLst/>
        </p:spPr>
      </p:cxnSp>
      <p:grpSp>
        <p:nvGrpSpPr>
          <p:cNvPr id="38" name="Group 37"/>
          <p:cNvGrpSpPr/>
          <p:nvPr/>
        </p:nvGrpSpPr>
        <p:grpSpPr>
          <a:xfrm>
            <a:off x="5715000" y="1295400"/>
            <a:ext cx="3352800" cy="2133600"/>
            <a:chOff x="5791200" y="1676400"/>
            <a:chExt cx="3352800" cy="2133600"/>
          </a:xfrm>
        </p:grpSpPr>
        <p:grpSp>
          <p:nvGrpSpPr>
            <p:cNvPr id="57" name="Group 56"/>
            <p:cNvGrpSpPr/>
            <p:nvPr/>
          </p:nvGrpSpPr>
          <p:grpSpPr>
            <a:xfrm>
              <a:off x="5791200" y="1676400"/>
              <a:ext cx="3352800" cy="2133600"/>
              <a:chOff x="5791200" y="1066800"/>
              <a:chExt cx="3352800" cy="2133600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6382871" y="1066800"/>
                <a:ext cx="2761129" cy="2133600"/>
                <a:chOff x="6382871" y="1066800"/>
                <a:chExt cx="2761129" cy="2133600"/>
              </a:xfrm>
            </p:grpSpPr>
            <p:pic>
              <p:nvPicPr>
                <p:cNvPr id="50" name="Picture 49" descr="galt.png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382871" y="1066800"/>
                  <a:ext cx="2761129" cy="2133600"/>
                </a:xfrm>
                <a:prstGeom prst="rect">
                  <a:avLst/>
                </a:prstGeom>
              </p:spPr>
            </p:pic>
            <p:sp>
              <p:nvSpPr>
                <p:cNvPr id="41" name="TextBox 40"/>
                <p:cNvSpPr txBox="1"/>
                <p:nvPr/>
              </p:nvSpPr>
              <p:spPr>
                <a:xfrm>
                  <a:off x="6705600" y="1066800"/>
                  <a:ext cx="10668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/>
                    <a:t>Gallium</a:t>
                  </a:r>
                  <a:endParaRPr lang="en-US" sz="1600" dirty="0"/>
                </a:p>
              </p:txBody>
            </p:sp>
          </p:grpSp>
          <p:cxnSp>
            <p:nvCxnSpPr>
              <p:cNvPr id="49" name="Elbow Connector 48"/>
              <p:cNvCxnSpPr/>
              <p:nvPr/>
            </p:nvCxnSpPr>
            <p:spPr bwMode="auto">
              <a:xfrm rot="10800000" flipV="1">
                <a:off x="5791200" y="1828800"/>
                <a:ext cx="2590800" cy="609600"/>
              </a:xfrm>
              <a:prstGeom prst="bentConnector3">
                <a:avLst>
                  <a:gd name="adj1" fmla="val 79739"/>
                </a:avLst>
              </a:prstGeom>
              <a:noFill/>
              <a:ln w="9525" cap="flat" cmpd="sng" algn="ctr">
                <a:solidFill>
                  <a:srgbClr val="B30623"/>
                </a:solidFill>
                <a:prstDash val="dash"/>
                <a:round/>
                <a:headEnd type="none" w="med" len="med"/>
                <a:tailEnd type="arrow" w="lg" len="lg"/>
              </a:ln>
              <a:effectLst/>
            </p:spPr>
          </p:cxnSp>
        </p:grpSp>
        <p:sp>
          <p:nvSpPr>
            <p:cNvPr id="39" name="TextBox 38"/>
            <p:cNvSpPr txBox="1"/>
            <p:nvPr/>
          </p:nvSpPr>
          <p:spPr>
            <a:xfrm>
              <a:off x="7620000" y="1676400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T/γ~0.56</a:t>
              </a:r>
              <a:endParaRPr lang="en-US" sz="1400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886200" y="3733800"/>
            <a:ext cx="2413262" cy="1555801"/>
            <a:chOff x="3886200" y="3733800"/>
            <a:chExt cx="2413262" cy="1555801"/>
          </a:xfrm>
        </p:grpSpPr>
        <p:sp>
          <p:nvSpPr>
            <p:cNvPr id="43" name="TextBox 42"/>
            <p:cNvSpPr txBox="1"/>
            <p:nvPr/>
          </p:nvSpPr>
          <p:spPr>
            <a:xfrm>
              <a:off x="4114800" y="3733800"/>
              <a:ext cx="20441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2D-Crystal </a:t>
              </a:r>
              <a:r>
                <a:rPr lang="en-US" sz="1600" dirty="0" err="1" smtClean="0">
                  <a:latin typeface="Wingdings"/>
                  <a:ea typeface="Wingdings"/>
                  <a:cs typeface="Wingdings"/>
                </a:rPr>
                <a:t></a:t>
              </a:r>
              <a:r>
                <a:rPr lang="en-US" sz="1600" dirty="0" err="1" smtClean="0"/>
                <a:t>Rigidity</a:t>
              </a:r>
              <a:endParaRPr lang="en-US" sz="1600" dirty="0"/>
            </a:p>
          </p:txBody>
        </p:sp>
        <p:pic>
          <p:nvPicPr>
            <p:cNvPr id="26" name="Content Placeholder 3" descr="surffroz.pct"/>
            <p:cNvPicPr>
              <a:picLocks noChangeAspect="1"/>
            </p:cNvPicPr>
            <p:nvPr/>
          </p:nvPicPr>
          <p:blipFill>
            <a:blip r:embed="rId8"/>
            <a:srcRect t="-40133" b="-40133"/>
            <a:stretch>
              <a:fillRect/>
            </a:stretch>
          </p:blipFill>
          <p:spPr>
            <a:xfrm>
              <a:off x="3886200" y="3962400"/>
              <a:ext cx="2413262" cy="1327201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5410200" y="1676400"/>
            <a:ext cx="3429000" cy="3437930"/>
            <a:chOff x="5410200" y="1676400"/>
            <a:chExt cx="3429000" cy="3437930"/>
          </a:xfrm>
        </p:grpSpPr>
        <p:cxnSp>
          <p:nvCxnSpPr>
            <p:cNvPr id="31" name="Straight Arrow Connector 30"/>
            <p:cNvCxnSpPr/>
            <p:nvPr/>
          </p:nvCxnSpPr>
          <p:spPr bwMode="auto">
            <a:xfrm>
              <a:off x="6629400" y="4572000"/>
              <a:ext cx="609600" cy="1588"/>
            </a:xfrm>
            <a:prstGeom prst="straightConnector1">
              <a:avLst/>
            </a:prstGeom>
            <a:noFill/>
            <a:ln w="76200" cap="flat" cmpd="tri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2" name="TextBox 31"/>
            <p:cNvSpPr txBox="1"/>
            <p:nvPr/>
          </p:nvSpPr>
          <p:spPr>
            <a:xfrm>
              <a:off x="7315200" y="4191000"/>
              <a:ext cx="1524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/>
                <a:t>Rigidity Reduces Debye-Waller</a:t>
              </a:r>
              <a:endParaRPr lang="en-US" sz="1800" dirty="0"/>
            </a:p>
          </p:txBody>
        </p:sp>
        <p:cxnSp>
          <p:nvCxnSpPr>
            <p:cNvPr id="52" name="Straight Arrow Connector 51"/>
            <p:cNvCxnSpPr/>
            <p:nvPr/>
          </p:nvCxnSpPr>
          <p:spPr bwMode="auto">
            <a:xfrm rot="16200000" flipV="1">
              <a:off x="5105400" y="1981200"/>
              <a:ext cx="2438400" cy="1828800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2" name="Group 41"/>
          <p:cNvGrpSpPr/>
          <p:nvPr/>
        </p:nvGrpSpPr>
        <p:grpSpPr>
          <a:xfrm>
            <a:off x="228600" y="3429000"/>
            <a:ext cx="4710759" cy="2762413"/>
            <a:chOff x="228600" y="3429000"/>
            <a:chExt cx="4710759" cy="2762413"/>
          </a:xfrm>
        </p:grpSpPr>
        <p:grpSp>
          <p:nvGrpSpPr>
            <p:cNvPr id="37" name="Group 36"/>
            <p:cNvGrpSpPr/>
            <p:nvPr/>
          </p:nvGrpSpPr>
          <p:grpSpPr>
            <a:xfrm>
              <a:off x="228600" y="3429000"/>
              <a:ext cx="3450100" cy="2348751"/>
              <a:chOff x="228600" y="3429000"/>
              <a:chExt cx="3450100" cy="2348751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52600" y="3886200"/>
                <a:ext cx="1926100" cy="189155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228600" y="4191000"/>
                <a:ext cx="148609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Bragg Peaks</a:t>
                </a:r>
              </a:p>
              <a:p>
                <a:r>
                  <a:rPr lang="en-US" sz="1400" dirty="0" smtClean="0"/>
                  <a:t>LT: </a:t>
                </a:r>
                <a:r>
                  <a:rPr lang="en-US" sz="1400" dirty="0" err="1" smtClean="0"/>
                  <a:t>Bilayer</a:t>
                </a:r>
                <a:r>
                  <a:rPr lang="en-US" sz="1400" dirty="0" smtClean="0"/>
                  <a:t> </a:t>
                </a:r>
                <a:r>
                  <a:rPr lang="en-US" sz="1400" dirty="0" err="1" smtClean="0"/>
                  <a:t>Xtal</a:t>
                </a:r>
                <a:endParaRPr lang="en-US" sz="1400" dirty="0" smtClean="0"/>
              </a:p>
              <a:p>
                <a:r>
                  <a:rPr lang="en-US" sz="1400" dirty="0" smtClean="0"/>
                  <a:t>HT: Monolayer</a:t>
                </a:r>
              </a:p>
              <a:p>
                <a:r>
                  <a:rPr lang="en-US" sz="1400" dirty="0" smtClean="0"/>
                  <a:t>LL: Liquid</a:t>
                </a:r>
                <a:endParaRPr lang="en-US" sz="1400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457200" y="3429000"/>
                <a:ext cx="22860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err="1" smtClean="0"/>
                  <a:t>Mechler</a:t>
                </a:r>
                <a:r>
                  <a:rPr lang="en-US" sz="2000" dirty="0" smtClean="0"/>
                  <a:t> (LAMXIV)</a:t>
                </a:r>
                <a:endParaRPr lang="en-US" sz="2000" dirty="0"/>
              </a:p>
            </p:txBody>
          </p:sp>
        </p:grpSp>
        <p:pic>
          <p:nvPicPr>
            <p:cNvPr id="34" name="Picture 33" descr="gid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33800" y="5105400"/>
              <a:ext cx="1205559" cy="108601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1563688" y="179388"/>
            <a:ext cx="7580312" cy="685800"/>
          </a:xfrm>
          <a:prstGeom prst="rect">
            <a:avLst/>
          </a:prstGeom>
          <a:solidFill>
            <a:srgbClr val="99284C">
              <a:alpha val="14999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6556375"/>
            <a:ext cx="1143000" cy="30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914400" y="6629400"/>
            <a:ext cx="180975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812925" y="268288"/>
            <a:ext cx="6621463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Thickness of the surface crystals 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407988" y="5210175"/>
            <a:ext cx="7851775" cy="1141413"/>
          </a:xfrm>
          <a:prstGeom prst="rect">
            <a:avLst/>
          </a:prstGeom>
          <a:solidFill>
            <a:srgbClr val="00FFFF">
              <a:alpha val="29999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  <a:buClr>
                <a:srgbClr val="FF0000"/>
              </a:buClr>
              <a:buFont typeface="Wingdings" charset="2"/>
              <a:buChar char="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 LT: destructive interference → bilayer crystalline phase, </a:t>
            </a:r>
            <a:r>
              <a:rPr lang="en-US" sz="2000" dirty="0" err="1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d</a:t>
            </a:r>
            <a:r>
              <a:rPr lang="en-US" sz="2000" dirty="0">
                <a:solidFill>
                  <a:srgbClr val="000000"/>
                </a:solidFill>
                <a:latin typeface="+mn-lt"/>
                <a:ea typeface="FreeSans" pitchFamily="32" charset="0"/>
                <a:cs typeface="FreeSans" pitchFamily="32" charset="0"/>
              </a:rPr>
              <a:t>≈</a:t>
            </a:r>
            <a:r>
              <a:rPr lang="en-US" sz="2000" dirty="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 3.31 </a:t>
            </a:r>
            <a:r>
              <a:rPr lang="en-US" sz="2000" dirty="0">
                <a:solidFill>
                  <a:srgbClr val="000000"/>
                </a:solidFill>
                <a:latin typeface="+mn-lt"/>
                <a:ea typeface="FreeSans" pitchFamily="32" charset="0"/>
                <a:cs typeface="FreeSans" pitchFamily="32" charset="0"/>
              </a:rPr>
              <a:t>Å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charset="2"/>
              <a:buChar char="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 HT: atomic monolayer crystalline phase  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609600" y="1752600"/>
            <a:ext cx="4572000" cy="3343275"/>
            <a:chOff x="609600" y="1752600"/>
            <a:chExt cx="4572000" cy="3343275"/>
          </a:xfrm>
        </p:grpSpPr>
        <p:pic>
          <p:nvPicPr>
            <p:cNvPr id="9221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09600" y="1905000"/>
              <a:ext cx="4572000" cy="31908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grpSp>
          <p:nvGrpSpPr>
            <p:cNvPr id="27" name="Group 26"/>
            <p:cNvGrpSpPr/>
            <p:nvPr/>
          </p:nvGrpSpPr>
          <p:grpSpPr>
            <a:xfrm>
              <a:off x="1143000" y="1752600"/>
              <a:ext cx="417512" cy="333375"/>
              <a:chOff x="2205038" y="2214563"/>
              <a:chExt cx="417512" cy="333375"/>
            </a:xfrm>
          </p:grpSpPr>
          <p:sp>
            <p:nvSpPr>
              <p:cNvPr id="9233" name="Rectangle 17"/>
              <p:cNvSpPr>
                <a:spLocks noChangeArrowheads="1"/>
              </p:cNvSpPr>
              <p:nvPr/>
            </p:nvSpPr>
            <p:spPr bwMode="auto">
              <a:xfrm>
                <a:off x="2241550" y="2249488"/>
                <a:ext cx="309563" cy="22860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9234" name="Text Box 18"/>
              <p:cNvSpPr txBox="1">
                <a:spLocks noChangeArrowheads="1"/>
              </p:cNvSpPr>
              <p:nvPr/>
            </p:nvSpPr>
            <p:spPr bwMode="auto">
              <a:xfrm>
                <a:off x="2205038" y="2214563"/>
                <a:ext cx="417512" cy="33337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90000" tIns="45000" rIns="90000" bIns="45000">
                <a:prstTxWarp prst="textNoShape">
                  <a:avLst/>
                </a:prstTxWarp>
              </a:bodyPr>
              <a:lstStyle/>
              <a:p>
                <a: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US" sz="1600" dirty="0">
                    <a:solidFill>
                      <a:srgbClr val="000000"/>
                    </a:solidFill>
                    <a:latin typeface="+mn-lt"/>
                    <a:ea typeface="ＭＳ Ｐゴシック" charset="-128"/>
                    <a:cs typeface="ＭＳ Ｐゴシック" charset="-128"/>
                  </a:rPr>
                  <a:t>LT</a:t>
                </a: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048000" y="1752600"/>
              <a:ext cx="450850" cy="333375"/>
              <a:chOff x="3502025" y="2214563"/>
              <a:chExt cx="450850" cy="333375"/>
            </a:xfrm>
          </p:grpSpPr>
          <p:sp>
            <p:nvSpPr>
              <p:cNvPr id="9235" name="Rectangle 19"/>
              <p:cNvSpPr>
                <a:spLocks noChangeArrowheads="1"/>
              </p:cNvSpPr>
              <p:nvPr/>
            </p:nvSpPr>
            <p:spPr bwMode="auto">
              <a:xfrm>
                <a:off x="3573463" y="2251075"/>
                <a:ext cx="309562" cy="22860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9236" name="Text Box 20"/>
              <p:cNvSpPr txBox="1">
                <a:spLocks noChangeArrowheads="1"/>
              </p:cNvSpPr>
              <p:nvPr/>
            </p:nvSpPr>
            <p:spPr bwMode="auto">
              <a:xfrm>
                <a:off x="3502025" y="2214563"/>
                <a:ext cx="450850" cy="33337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90000" tIns="45000" rIns="90000" bIns="45000">
                <a:prstTxWarp prst="textNoShape">
                  <a:avLst/>
                </a:prstTxWarp>
              </a:bodyPr>
              <a:lstStyle/>
              <a:p>
                <a: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US" sz="1600" dirty="0">
                    <a:solidFill>
                      <a:srgbClr val="000000"/>
                    </a:solidFill>
                    <a:latin typeface="+mn-lt"/>
                    <a:ea typeface="ＭＳ Ｐゴシック" charset="-128"/>
                    <a:cs typeface="ＭＳ Ｐゴシック" charset="-128"/>
                  </a:rPr>
                  <a:t>HT</a:t>
                </a:r>
              </a:p>
            </p:txBody>
          </p:sp>
        </p:grpSp>
      </p:grpSp>
      <p:sp>
        <p:nvSpPr>
          <p:cNvPr id="30" name="Date Placeholder 3"/>
          <p:cNvSpPr>
            <a:spLocks noGrp="1"/>
          </p:cNvSpPr>
          <p:nvPr>
            <p:ph type="dt" sz="quarter" idx="10"/>
          </p:nvPr>
        </p:nvSpPr>
        <p:spPr>
          <a:xfrm>
            <a:off x="152400" y="6629400"/>
            <a:ext cx="5181600" cy="228600"/>
          </a:xfrm>
          <a:noFill/>
        </p:spPr>
        <p:txBody>
          <a:bodyPr/>
          <a:lstStyle/>
          <a:p>
            <a:r>
              <a:rPr lang="en-US" dirty="0" smtClean="0"/>
              <a:t>Pershan/SNIP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2954338" y="1281113"/>
            <a:ext cx="4818062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buClr>
                <a:srgbClr val="FF0000"/>
              </a:buClr>
              <a:buSzPct val="80000"/>
              <a:buFont typeface="Wingdings" charset="2"/>
              <a:buChar char="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 Intensity distribution of Bragg reflections along q</a:t>
            </a:r>
            <a:r>
              <a:rPr lang="en-US" sz="1600" baseline="-330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z</a:t>
            </a:r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914400" y="1230313"/>
            <a:ext cx="2057400" cy="395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Truncation rod:  </a:t>
            </a:r>
          </a:p>
        </p:txBody>
      </p:sp>
      <p:pic>
        <p:nvPicPr>
          <p:cNvPr id="26" name="Picture 25" descr="tru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1656917"/>
            <a:ext cx="1965442" cy="177208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7010400" cy="12954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800000"/>
                </a:solidFill>
              </a:rPr>
              <a:t>Our Group</a:t>
            </a:r>
            <a:r>
              <a:rPr lang="en-US" sz="1800" dirty="0" smtClean="0">
                <a:solidFill>
                  <a:schemeClr val="tx1"/>
                </a:solidFill>
              </a:rPr>
              <a:t>.</a:t>
            </a:r>
            <a:endParaRPr lang="en-US" sz="1800" dirty="0" smtClean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647700" y="1752600"/>
            <a:ext cx="7848600" cy="4572000"/>
          </a:xfrm>
        </p:spPr>
        <p:txBody>
          <a:bodyPr/>
          <a:lstStyle/>
          <a:p>
            <a:pPr eaLnBrk="1" hangingPunct="1"/>
            <a:r>
              <a:rPr lang="en-US" dirty="0" smtClean="0"/>
              <a:t>Colleagues (~20 years)</a:t>
            </a:r>
          </a:p>
          <a:p>
            <a:pPr eaLnBrk="1" hangingPunct="1"/>
            <a:endParaRPr lang="en-US" dirty="0" smtClean="0"/>
          </a:p>
        </p:txBody>
      </p:sp>
      <p:sp>
        <p:nvSpPr>
          <p:cNvPr id="1536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0" y="6629400"/>
            <a:ext cx="5181600" cy="228600"/>
          </a:xfrm>
          <a:noFill/>
        </p:spPr>
        <p:txBody>
          <a:bodyPr/>
          <a:lstStyle/>
          <a:p>
            <a:r>
              <a:rPr lang="en-US" dirty="0" smtClean="0"/>
              <a:t>Pershan/SNIP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62000" y="2438400"/>
          <a:ext cx="7620000" cy="3108960"/>
        </p:xfrm>
        <a:graphic>
          <a:graphicData uri="http://schemas.openxmlformats.org/drawingml/2006/table">
            <a:tbl>
              <a:tblPr/>
              <a:tblGrid>
                <a:gridCol w="2540000"/>
                <a:gridCol w="2540000"/>
                <a:gridCol w="2540000"/>
              </a:tblGrid>
              <a:tr h="28956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D33937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Balagurusamy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33937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, V. S. K.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Berman, E.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Fill>
                            <a:solidFill>
                              <a:srgbClr val="FFFF00"/>
                            </a:solidFill>
                          </a:uFill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Deutsch, M.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uFill>
                            <a:solidFill>
                              <a:srgbClr val="FFFF00"/>
                            </a:solidFill>
                          </a:uFill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01CDD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DiMasi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01CDD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, 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. </a:t>
                      </a:r>
                    </a:p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B30623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Fukuto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B30623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, M. </a:t>
                      </a:r>
                    </a:p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Gebhardt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 , J.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Gog, T.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Graber,  T.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B30623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Grigoriev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B30623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, A.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30623"/>
                        </a:solidFill>
                        <a:effectLst/>
                        <a:latin typeface="Times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B30623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Huber, P.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B30623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Kawamoto, E. H.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Kuzmenko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, I.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Lin, B. H.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01CDD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Magnussen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01CDD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, O. M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.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√√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Mechler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, S.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Meron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, M.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01CDD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Ocko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01CDD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, B. M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.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B30623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Pontoni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B30623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, D.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B30623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Regan, M. J.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01CDD"/>
                        </a:solidFill>
                        <a:effectLst/>
                        <a:latin typeface="Times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B30623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Sellner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B30623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, S.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B30623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Shpyrko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B30623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, O. G.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B30623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Steimer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B30623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,  C.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B30623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Stoltz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B30623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, S.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B30623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Streitel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B30623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, R.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B30623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Tostmann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B30623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, H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.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√√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Yahel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, 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5375" name="TextBox 6"/>
          <p:cNvSpPr txBox="1">
            <a:spLocks noChangeArrowheads="1"/>
          </p:cNvSpPr>
          <p:nvPr/>
        </p:nvSpPr>
        <p:spPr bwMode="auto">
          <a:xfrm>
            <a:off x="1447800" y="5791200"/>
            <a:ext cx="5791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solidFill>
                  <a:srgbClr val="D33937"/>
                </a:solidFill>
              </a:rPr>
              <a:t>Harvard, </a:t>
            </a:r>
            <a:r>
              <a:rPr lang="en-US" dirty="0">
                <a:solidFill>
                  <a:srgbClr val="201CDD"/>
                </a:solidFill>
              </a:rPr>
              <a:t>Non-Harvard, </a:t>
            </a:r>
            <a:r>
              <a:rPr lang="en-US" dirty="0"/>
              <a:t>Beam </a:t>
            </a:r>
            <a:r>
              <a:rPr lang="en-US" dirty="0" smtClean="0"/>
              <a:t>Line</a:t>
            </a:r>
          </a:p>
        </p:txBody>
      </p:sp>
      <p:sp>
        <p:nvSpPr>
          <p:cNvPr id="15376" name="TextBox 7"/>
          <p:cNvSpPr txBox="1">
            <a:spLocks noChangeArrowheads="1"/>
          </p:cNvSpPr>
          <p:nvPr/>
        </p:nvSpPr>
        <p:spPr bwMode="auto">
          <a:xfrm>
            <a:off x="5943600" y="2971800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15377" name="TextBox 8"/>
          <p:cNvSpPr txBox="1">
            <a:spLocks noChangeArrowheads="1"/>
          </p:cNvSpPr>
          <p:nvPr/>
        </p:nvSpPr>
        <p:spPr bwMode="auto">
          <a:xfrm>
            <a:off x="5867400" y="3429000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gi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743200"/>
            <a:ext cx="1108030" cy="998156"/>
          </a:xfrm>
          <a:prstGeom prst="rect">
            <a:avLst/>
          </a:prstGeom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1563688" y="179388"/>
            <a:ext cx="7580312" cy="685800"/>
          </a:xfrm>
          <a:prstGeom prst="rect">
            <a:avLst/>
          </a:prstGeom>
          <a:solidFill>
            <a:srgbClr val="99284C">
              <a:alpha val="14999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n-lt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6725" y="3140075"/>
            <a:ext cx="2925763" cy="3382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013075" y="2290763"/>
            <a:ext cx="2813050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thermal height-height fluctuations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886200" y="1068388"/>
            <a:ext cx="3344863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Structure factor: electron density profile </a:t>
            </a:r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2379663" y="2235200"/>
            <a:ext cx="641350" cy="1968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 flipV="1">
            <a:off x="3911600" y="1370013"/>
            <a:ext cx="203200" cy="4603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 flipV="1">
            <a:off x="2057400" y="3968750"/>
            <a:ext cx="457200" cy="4603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 flipH="1">
            <a:off x="1141413" y="4572000"/>
            <a:ext cx="460375" cy="685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3311525" y="4438650"/>
            <a:ext cx="5832475" cy="1371600"/>
          </a:xfrm>
          <a:prstGeom prst="rect">
            <a:avLst/>
          </a:prstGeom>
          <a:solidFill>
            <a:srgbClr val="00FFFF">
              <a:alpha val="2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  <a:buClr>
                <a:srgbClr val="FF0000"/>
              </a:buClr>
              <a:buFont typeface="Wingdings" charset="2"/>
              <a:buChar char="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 Surface crystals exhibit bending rigidity, 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charset="2"/>
              <a:buChar char="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 Quenching of short wavelength capillary waves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charset="2"/>
              <a:buChar char="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 No effect on long wavelength capillary waves</a:t>
            </a:r>
            <a:r>
              <a:rPr lang="en-US" sz="20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 </a:t>
            </a:r>
          </a:p>
        </p:txBody>
      </p:sp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00963" y="4668838"/>
            <a:ext cx="1255712" cy="227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1779588" y="260350"/>
            <a:ext cx="6678612" cy="425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Effect of surface crystals on capillary wave spectrum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312738" y="1143000"/>
            <a:ext cx="30734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Reflectivity of liquid surface: </a:t>
            </a:r>
          </a:p>
        </p:txBody>
      </p:sp>
      <p:pic>
        <p:nvPicPr>
          <p:cNvPr id="10255" name="Picture 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" y="5386388"/>
            <a:ext cx="1776413" cy="3286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10256" name="Picture 1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38388" y="3557588"/>
            <a:ext cx="1090612" cy="3286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</p:pic>
      <p:sp>
        <p:nvSpPr>
          <p:cNvPr id="10257" name="Text Box 17"/>
          <p:cNvSpPr txBox="1">
            <a:spLocks noChangeArrowheads="1"/>
          </p:cNvSpPr>
          <p:nvPr/>
        </p:nvSpPr>
        <p:spPr bwMode="auto">
          <a:xfrm>
            <a:off x="3657600" y="3749675"/>
            <a:ext cx="4232275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For LT surface phase (                        ): </a:t>
            </a:r>
          </a:p>
        </p:txBody>
      </p:sp>
      <p:sp>
        <p:nvSpPr>
          <p:cNvPr id="10258" name="Text Box 18"/>
          <p:cNvSpPr txBox="1">
            <a:spLocks noChangeArrowheads="1"/>
          </p:cNvSpPr>
          <p:nvPr/>
        </p:nvSpPr>
        <p:spPr bwMode="auto">
          <a:xfrm>
            <a:off x="349250" y="2835275"/>
            <a:ext cx="442595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Diffuse scattering under grazing incidence</a:t>
            </a:r>
          </a:p>
        </p:txBody>
      </p:sp>
      <p:sp>
        <p:nvSpPr>
          <p:cNvPr id="10260" name="Line 20"/>
          <p:cNvSpPr>
            <a:spLocks noChangeShapeType="1"/>
          </p:cNvSpPr>
          <p:nvPr/>
        </p:nvSpPr>
        <p:spPr bwMode="auto">
          <a:xfrm>
            <a:off x="6248400" y="1828800"/>
            <a:ext cx="611188" cy="685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10261" name="Line 21"/>
          <p:cNvSpPr>
            <a:spLocks noChangeShapeType="1"/>
          </p:cNvSpPr>
          <p:nvPr/>
        </p:nvSpPr>
        <p:spPr bwMode="auto">
          <a:xfrm>
            <a:off x="7177088" y="2039938"/>
            <a:ext cx="671512" cy="4746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10262" name="Text Box 22"/>
          <p:cNvSpPr txBox="1">
            <a:spLocks noChangeArrowheads="1"/>
          </p:cNvSpPr>
          <p:nvPr/>
        </p:nvSpPr>
        <p:spPr bwMode="auto">
          <a:xfrm>
            <a:off x="7123113" y="1792288"/>
            <a:ext cx="1381125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bending rigidity</a:t>
            </a:r>
          </a:p>
        </p:txBody>
      </p:sp>
      <p:sp>
        <p:nvSpPr>
          <p:cNvPr id="10263" name="Text Box 23"/>
          <p:cNvSpPr txBox="1">
            <a:spLocks noChangeArrowheads="1"/>
          </p:cNvSpPr>
          <p:nvPr/>
        </p:nvSpPr>
        <p:spPr bwMode="auto">
          <a:xfrm>
            <a:off x="6186488" y="1528763"/>
            <a:ext cx="1393825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surface tension</a:t>
            </a:r>
          </a:p>
        </p:txBody>
      </p:sp>
      <p:pic>
        <p:nvPicPr>
          <p:cNvPr id="10264" name="Picture 2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7238" y="1868488"/>
            <a:ext cx="3376612" cy="355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65" name="Picture 2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27738" y="3832225"/>
            <a:ext cx="1554162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5334000" y="2590800"/>
          <a:ext cx="3476297" cy="533400"/>
        </p:xfrm>
        <a:graphic>
          <a:graphicData uri="http://schemas.openxmlformats.org/presentationml/2006/ole">
            <p:oleObj spid="_x0000_s223234" name="Equation" r:id="rId11" imgW="2400300" imgH="368300" progId="Equation.DSMT4">
              <p:embed/>
            </p:oleObj>
          </a:graphicData>
        </a:graphic>
      </p:graphicFrame>
      <p:sp>
        <p:nvSpPr>
          <p:cNvPr id="29" name="Date Placeholder 3"/>
          <p:cNvSpPr>
            <a:spLocks noGrp="1"/>
          </p:cNvSpPr>
          <p:nvPr>
            <p:ph type="dt" sz="quarter" idx="10"/>
          </p:nvPr>
        </p:nvSpPr>
        <p:spPr>
          <a:xfrm>
            <a:off x="152400" y="6629400"/>
            <a:ext cx="5181600" cy="228600"/>
          </a:xfrm>
          <a:noFill/>
        </p:spPr>
        <p:txBody>
          <a:bodyPr/>
          <a:lstStyle/>
          <a:p>
            <a:r>
              <a:rPr lang="en-US" dirty="0" smtClean="0">
                <a:latin typeface="+mn-lt"/>
              </a:rPr>
              <a:t>Pershan/SNIP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1563688" y="179388"/>
            <a:ext cx="7580312" cy="685800"/>
          </a:xfrm>
          <a:prstGeom prst="rect">
            <a:avLst/>
          </a:prstGeom>
          <a:solidFill>
            <a:srgbClr val="99284C">
              <a:alpha val="14999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779588" y="260350"/>
            <a:ext cx="6613525" cy="425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>
                <a:solidFill>
                  <a:srgbClr val="000000"/>
                </a:solidFill>
                <a:latin typeface="FreeSans" pitchFamily="32" charset="0"/>
                <a:ea typeface="ＭＳ Ｐゴシック" charset="-128"/>
                <a:cs typeface="ＭＳ Ｐゴシック" charset="-128"/>
              </a:rPr>
              <a:t>Self consistent density profile</a:t>
            </a: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3913" y="2814638"/>
            <a:ext cx="2743200" cy="2111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563563" y="1235075"/>
            <a:ext cx="3314700" cy="1554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>
                <a:solidFill>
                  <a:srgbClr val="000000"/>
                </a:solidFill>
                <a:latin typeface="FreeSans" pitchFamily="32" charset="0"/>
                <a:ea typeface="ＭＳ Ｐゴシック" charset="-128"/>
                <a:cs typeface="ＭＳ Ｐゴシック" charset="-128"/>
              </a:rPr>
              <a:t>Constraints for density profiles: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charset="2"/>
              <a:buChar char="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>
                <a:solidFill>
                  <a:srgbClr val="000000"/>
                </a:solidFill>
                <a:latin typeface="FreeSans" pitchFamily="32" charset="0"/>
                <a:ea typeface="ＭＳ Ｐゴシック" charset="-128"/>
                <a:cs typeface="ＭＳ Ｐゴシック" charset="-128"/>
              </a:rPr>
              <a:t> LT:</a:t>
            </a:r>
            <a:r>
              <a:rPr lang="en-US" sz="1800">
                <a:solidFill>
                  <a:srgbClr val="000000"/>
                </a:solidFill>
                <a:latin typeface="FreeSans" pitchFamily="32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600">
                <a:solidFill>
                  <a:srgbClr val="000000"/>
                </a:solidFill>
                <a:latin typeface="FreeSans" pitchFamily="32" charset="0"/>
                <a:ea typeface="ＭＳ Ｐゴシック" charset="-128"/>
                <a:cs typeface="ＭＳ Ｐゴシック" charset="-128"/>
              </a:rPr>
              <a:t>Bilayer and DCM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charset="2"/>
              <a:buChar char="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>
                <a:solidFill>
                  <a:srgbClr val="000000"/>
                </a:solidFill>
                <a:latin typeface="FreeSans" pitchFamily="32" charset="0"/>
                <a:ea typeface="ＭＳ Ｐゴシック" charset="-128"/>
                <a:cs typeface="ＭＳ Ｐゴシック" charset="-128"/>
              </a:rPr>
              <a:t> HT: Monolayer and DCM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charset="2"/>
              <a:buChar char="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>
                <a:solidFill>
                  <a:srgbClr val="000000"/>
                </a:solidFill>
                <a:latin typeface="FreeSans" pitchFamily="32" charset="0"/>
                <a:ea typeface="ＭＳ Ｐゴシック" charset="-128"/>
                <a:cs typeface="ＭＳ Ｐゴシック" charset="-128"/>
              </a:rPr>
              <a:t> LL: Monolayer and DCM, q</a:t>
            </a:r>
            <a:r>
              <a:rPr lang="en-US" sz="1600" baseline="-33000">
                <a:solidFill>
                  <a:srgbClr val="000000"/>
                </a:solidFill>
                <a:latin typeface="FreeSans" pitchFamily="32" charset="0"/>
                <a:ea typeface="ＭＳ Ｐゴシック" charset="-128"/>
                <a:cs typeface="ＭＳ Ｐゴシック" charset="-128"/>
              </a:rPr>
              <a:t>max</a:t>
            </a:r>
            <a:r>
              <a:rPr lang="en-US" sz="1600">
                <a:solidFill>
                  <a:srgbClr val="000000"/>
                </a:solidFill>
                <a:latin typeface="FreeSans" pitchFamily="32" charset="0"/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555625" y="5121275"/>
            <a:ext cx="7673975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buClr>
                <a:srgbClr val="FF0000"/>
              </a:buClr>
              <a:buFont typeface="Wingdings" charset="2"/>
              <a:buChar char="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>
                <a:solidFill>
                  <a:srgbClr val="000000"/>
                </a:solidFill>
                <a:latin typeface="FreeSans" pitchFamily="32" charset="0"/>
                <a:ea typeface="ＭＳ Ｐゴシック" charset="-128"/>
                <a:cs typeface="ＭＳ Ｐゴシック" charset="-128"/>
              </a:rPr>
              <a:t> Bending rigidity essential for a more physical picture of surface structure</a:t>
            </a:r>
          </a:p>
        </p:txBody>
      </p:sp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2057400"/>
            <a:ext cx="1828800" cy="299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3073400" y="1468438"/>
            <a:ext cx="509588" cy="912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}</a:t>
            </a: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3436938" y="1828800"/>
            <a:ext cx="1744662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>
                <a:solidFill>
                  <a:srgbClr val="000000"/>
                </a:solidFill>
                <a:latin typeface="FreeSans" pitchFamily="32" charset="0"/>
                <a:ea typeface="ＭＳ Ｐゴシック" charset="-128"/>
                <a:cs typeface="ＭＳ Ｐゴシック" charset="-128"/>
              </a:rPr>
              <a:t>+ allow q</a:t>
            </a:r>
            <a:r>
              <a:rPr lang="en-US" sz="1600" baseline="-33000">
                <a:solidFill>
                  <a:srgbClr val="000000"/>
                </a:solidFill>
                <a:latin typeface="FreeSans" pitchFamily="32" charset="0"/>
                <a:ea typeface="ＭＳ Ｐゴシック" charset="-128"/>
                <a:cs typeface="ＭＳ Ｐゴシック" charset="-128"/>
              </a:rPr>
              <a:t>e</a:t>
            </a:r>
            <a:r>
              <a:rPr lang="en-US" sz="1600">
                <a:solidFill>
                  <a:srgbClr val="000000"/>
                </a:solidFill>
                <a:latin typeface="FreeSans" pitchFamily="32" charset="0"/>
                <a:ea typeface="ＭＳ Ｐゴシック" charset="-128"/>
                <a:cs typeface="ＭＳ Ｐゴシック" charset="-128"/>
              </a:rPr>
              <a:t> to vary</a:t>
            </a: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1371600" y="3200400"/>
            <a:ext cx="62865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>
                <a:solidFill>
                  <a:srgbClr val="000000"/>
                </a:solidFill>
                <a:latin typeface="FreeSans" pitchFamily="32" charset="0"/>
                <a:ea typeface="ＭＳ Ｐゴシック" charset="-128"/>
                <a:cs typeface="ＭＳ Ｐゴシック" charset="-128"/>
              </a:rPr>
              <a:t>R/R</a:t>
            </a:r>
            <a:r>
              <a:rPr lang="en-US" sz="1600" baseline="-33000">
                <a:solidFill>
                  <a:srgbClr val="000000"/>
                </a:solidFill>
                <a:latin typeface="FreeSans" pitchFamily="32" charset="0"/>
                <a:ea typeface="ＭＳ Ｐゴシック" charset="-128"/>
                <a:cs typeface="ＭＳ Ｐゴシック" charset="-128"/>
              </a:rPr>
              <a:t>F</a:t>
            </a:r>
          </a:p>
        </p:txBody>
      </p:sp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2288" y="5945188"/>
            <a:ext cx="1027112" cy="227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301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73238" y="5578475"/>
            <a:ext cx="1255712" cy="227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2302" name="Text Box 14"/>
          <p:cNvSpPr txBox="1">
            <a:spLocks noChangeArrowheads="1"/>
          </p:cNvSpPr>
          <p:nvPr/>
        </p:nvSpPr>
        <p:spPr bwMode="auto">
          <a:xfrm>
            <a:off x="1143000" y="5522913"/>
            <a:ext cx="530225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>
                <a:solidFill>
                  <a:srgbClr val="000000"/>
                </a:solidFill>
                <a:latin typeface="FreeSans" pitchFamily="32" charset="0"/>
                <a:ea typeface="ＭＳ Ｐゴシック" charset="-128"/>
                <a:cs typeface="ＭＳ Ｐゴシック" charset="-128"/>
              </a:rPr>
              <a:t>LT: </a:t>
            </a:r>
          </a:p>
        </p:txBody>
      </p:sp>
      <p:sp>
        <p:nvSpPr>
          <p:cNvPr id="12303" name="Text Box 15"/>
          <p:cNvSpPr txBox="1">
            <a:spLocks noChangeArrowheads="1"/>
          </p:cNvSpPr>
          <p:nvPr/>
        </p:nvSpPr>
        <p:spPr bwMode="auto">
          <a:xfrm>
            <a:off x="1143000" y="5884863"/>
            <a:ext cx="563563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>
                <a:solidFill>
                  <a:srgbClr val="000000"/>
                </a:solidFill>
                <a:latin typeface="FreeSans" pitchFamily="32" charset="0"/>
                <a:ea typeface="ＭＳ Ｐゴシック" charset="-128"/>
                <a:cs typeface="ＭＳ Ｐゴシック" charset="-128"/>
              </a:rPr>
              <a:t>HT: </a:t>
            </a:r>
          </a:p>
        </p:txBody>
      </p:sp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5546725" y="5715000"/>
            <a:ext cx="1768475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>
                <a:solidFill>
                  <a:srgbClr val="000000"/>
                </a:solidFill>
                <a:latin typeface="FreeSans" pitchFamily="32" charset="0"/>
                <a:ea typeface="ＭＳ Ｐゴシック" charset="-128"/>
                <a:cs typeface="ＭＳ Ｐゴシック" charset="-128"/>
              </a:rPr>
              <a:t>for HT, LT and LL</a:t>
            </a:r>
          </a:p>
        </p:txBody>
      </p:sp>
      <p:pic>
        <p:nvPicPr>
          <p:cNvPr id="12305" name="Picture 1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29000" y="5738813"/>
            <a:ext cx="219392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5943600" y="1724025"/>
            <a:ext cx="1570038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>
                <a:solidFill>
                  <a:srgbClr val="000000"/>
                </a:solidFill>
                <a:latin typeface="FreeSans" pitchFamily="32" charset="0"/>
                <a:ea typeface="ＭＳ Ｐゴシック" charset="-128"/>
                <a:cs typeface="ＭＳ Ｐゴシック" charset="-128"/>
              </a:rPr>
              <a:t>Density profiles</a:t>
            </a:r>
          </a:p>
        </p:txBody>
      </p:sp>
      <p:sp>
        <p:nvSpPr>
          <p:cNvPr id="12307" name="Text Box 19"/>
          <p:cNvSpPr txBox="1">
            <a:spLocks noChangeArrowheads="1"/>
          </p:cNvSpPr>
          <p:nvPr/>
        </p:nvSpPr>
        <p:spPr bwMode="auto">
          <a:xfrm>
            <a:off x="3240088" y="3200400"/>
            <a:ext cx="417512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>
                <a:solidFill>
                  <a:srgbClr val="000000"/>
                </a:solidFill>
                <a:latin typeface="FreeSans" pitchFamily="32" charset="0"/>
                <a:ea typeface="ＭＳ Ｐゴシック" charset="-128"/>
                <a:cs typeface="ＭＳ Ｐゴシック" charset="-128"/>
              </a:rPr>
              <a:t>LT</a:t>
            </a:r>
          </a:p>
        </p:txBody>
      </p:sp>
      <p:sp>
        <p:nvSpPr>
          <p:cNvPr id="12308" name="Text Box 20"/>
          <p:cNvSpPr txBox="1">
            <a:spLocks noChangeArrowheads="1"/>
          </p:cNvSpPr>
          <p:nvPr/>
        </p:nvSpPr>
        <p:spPr bwMode="auto">
          <a:xfrm>
            <a:off x="3841750" y="3657600"/>
            <a:ext cx="450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>
                <a:solidFill>
                  <a:srgbClr val="000000"/>
                </a:solidFill>
                <a:latin typeface="FreeSans" pitchFamily="32" charset="0"/>
                <a:ea typeface="ＭＳ Ｐゴシック" charset="-128"/>
                <a:cs typeface="ＭＳ Ｐゴシック" charset="-128"/>
              </a:rPr>
              <a:t>HT</a:t>
            </a:r>
          </a:p>
        </p:txBody>
      </p:sp>
      <p:sp>
        <p:nvSpPr>
          <p:cNvPr id="12309" name="Text Box 21"/>
          <p:cNvSpPr txBox="1">
            <a:spLocks noChangeArrowheads="1"/>
          </p:cNvSpPr>
          <p:nvPr/>
        </p:nvSpPr>
        <p:spPr bwMode="auto">
          <a:xfrm>
            <a:off x="3937000" y="4238625"/>
            <a:ext cx="406400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>
                <a:solidFill>
                  <a:srgbClr val="000000"/>
                </a:solidFill>
                <a:latin typeface="FreeSans" pitchFamily="32" charset="0"/>
                <a:ea typeface="ＭＳ Ｐゴシック" charset="-128"/>
                <a:cs typeface="ＭＳ Ｐゴシック" charset="-128"/>
              </a:rPr>
              <a:t>LL</a:t>
            </a:r>
          </a:p>
        </p:txBody>
      </p:sp>
      <p:sp>
        <p:nvSpPr>
          <p:cNvPr id="12310" name="Rectangle 22"/>
          <p:cNvSpPr>
            <a:spLocks noChangeArrowheads="1"/>
          </p:cNvSpPr>
          <p:nvPr/>
        </p:nvSpPr>
        <p:spPr bwMode="auto">
          <a:xfrm>
            <a:off x="457200" y="5029200"/>
            <a:ext cx="8001000" cy="1371600"/>
          </a:xfrm>
          <a:prstGeom prst="rect">
            <a:avLst/>
          </a:prstGeom>
          <a:solidFill>
            <a:srgbClr val="00FFFF">
              <a:alpha val="20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" name="Picture 23" descr="spec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7400" y="381000"/>
            <a:ext cx="1315310" cy="1184881"/>
          </a:xfrm>
          <a:prstGeom prst="rect">
            <a:avLst/>
          </a:prstGeom>
        </p:spPr>
      </p:pic>
      <p:sp>
        <p:nvSpPr>
          <p:cNvPr id="25" name="Date Placeholder 3"/>
          <p:cNvSpPr>
            <a:spLocks noGrp="1"/>
          </p:cNvSpPr>
          <p:nvPr>
            <p:ph type="dt" sz="quarter" idx="10"/>
          </p:nvPr>
        </p:nvSpPr>
        <p:spPr>
          <a:xfrm>
            <a:off x="152400" y="6629400"/>
            <a:ext cx="5181600" cy="228600"/>
          </a:xfrm>
          <a:noFill/>
        </p:spPr>
        <p:txBody>
          <a:bodyPr/>
          <a:lstStyle/>
          <a:p>
            <a:r>
              <a:rPr lang="en-US" dirty="0" smtClean="0"/>
              <a:t>Pershan/SNIP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1905000" y="381000"/>
            <a:ext cx="6629400" cy="533400"/>
          </a:xfrm>
        </p:spPr>
        <p:txBody>
          <a:bodyPr/>
          <a:lstStyle/>
          <a:p>
            <a:pPr eaLnBrk="1" hangingPunct="1"/>
            <a:r>
              <a:rPr lang="en-US" sz="2800" smtClean="0"/>
              <a:t>AuGe Eutectic(Should be Similar to Au-Si)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105400" y="1219200"/>
          <a:ext cx="3886200" cy="914400"/>
        </p:xfrm>
        <a:graphic>
          <a:graphicData uri="http://schemas.openxmlformats.org/drawingml/2006/table">
            <a:tbl>
              <a:tblPr/>
              <a:tblGrid>
                <a:gridCol w="1041400"/>
                <a:gridCol w="1625600"/>
                <a:gridCol w="1219200"/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112" charset="0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marL="0" marR="0" marT="0" marB="0" horzOverflow="overflow">
                    <a:lnL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112" charset="2"/>
                          <a:ea typeface="Symbol" pitchFamily="-112" charset="2"/>
                          <a:cs typeface="Symbol" pitchFamily="-112" charset="2"/>
                        </a:rPr>
                        <a:t>γ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Symbol" pitchFamily="-112" charset="2"/>
                          <a:cs typeface="Symbol" pitchFamily="-112" charset="2"/>
                        </a:rPr>
                        <a:t>(Au)/γ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112" charset="2"/>
                          <a:ea typeface="Symbol" pitchFamily="-112" charset="2"/>
                          <a:cs typeface="Symbol" pitchFamily="-112" charset="2"/>
                        </a:rPr>
                        <a:t>(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Symbol" pitchFamily="-112" charset="2"/>
                          <a:cs typeface="Symbol" pitchFamily="-112" charset="2"/>
                        </a:rPr>
                        <a:t>Si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Symbol" pitchFamily="-112" charset="2"/>
                          <a:cs typeface="Symbol" pitchFamily="-112" charset="2"/>
                        </a:rPr>
                        <a:t> or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Symbol" pitchFamily="-112" charset="2"/>
                          <a:cs typeface="Symbol" pitchFamily="-112" charset="2"/>
                        </a:rPr>
                        <a:t>Ge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Symbol" pitchFamily="-112" charset="2"/>
                          <a:cs typeface="Symbol" pitchFamily="-112" charset="2"/>
                        </a:rPr>
                        <a:t>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-112" charset="2"/>
                        <a:ea typeface="Symbol" pitchFamily="-112" charset="2"/>
                        <a:cs typeface="Symbol" pitchFamily="-112" charset="2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Symbol" pitchFamily="-112" charset="2"/>
                          <a:cs typeface="Symbol" pitchFamily="-112" charset="2"/>
                        </a:rPr>
                        <a:t>ΔH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-112" charset="2"/>
                        <a:ea typeface="Symbol" pitchFamily="-112" charset="2"/>
                        <a:cs typeface="Symbol" pitchFamily="-112" charset="2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Au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72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Ge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28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 </a:t>
                      </a:r>
                    </a:p>
                  </a:txBody>
                  <a:tcPr marL="0" marR="0" marT="0" marB="0" horzOverflow="overflow">
                    <a:lnL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1100/621=1.77 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-21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Au</a:t>
                      </a:r>
                      <a:r>
                        <a:rPr kumimoji="0" 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82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Si</a:t>
                      </a:r>
                      <a:r>
                        <a:rPr kumimoji="0" 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18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 </a:t>
                      </a:r>
                    </a:p>
                  </a:txBody>
                  <a:tcPr marL="0" marR="0" marT="0" marB="0" horzOverflow="overflow">
                    <a:lnL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1100/865=1.27 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-30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6DC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304800" y="1066800"/>
            <a:ext cx="4648200" cy="1731963"/>
            <a:chOff x="304800" y="1066800"/>
            <a:chExt cx="4648200" cy="1731963"/>
          </a:xfrm>
        </p:grpSpPr>
        <p:grpSp>
          <p:nvGrpSpPr>
            <p:cNvPr id="2" name="Group 12"/>
            <p:cNvGrpSpPr>
              <a:grpSpLocks/>
            </p:cNvGrpSpPr>
            <p:nvPr/>
          </p:nvGrpSpPr>
          <p:grpSpPr bwMode="auto">
            <a:xfrm>
              <a:off x="304800" y="1066800"/>
              <a:ext cx="3130550" cy="1676400"/>
              <a:chOff x="152400" y="1066800"/>
              <a:chExt cx="3129793" cy="1676400"/>
            </a:xfrm>
          </p:grpSpPr>
          <p:pic>
            <p:nvPicPr>
              <p:cNvPr id="39974" name="Picture 6" descr="AuSi-phase.png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52400" y="1066800"/>
                <a:ext cx="2284327" cy="1676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975" name="TextBox 9"/>
              <p:cNvSpPr txBox="1">
                <a:spLocks noChangeArrowheads="1"/>
              </p:cNvSpPr>
              <p:nvPr/>
            </p:nvSpPr>
            <p:spPr bwMode="auto">
              <a:xfrm>
                <a:off x="2362200" y="1676400"/>
                <a:ext cx="919993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/>
                  <a:t>Au-Si</a:t>
                </a:r>
              </a:p>
            </p:txBody>
          </p:sp>
        </p:grp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2667000" y="1066800"/>
              <a:ext cx="2286000" cy="1731963"/>
              <a:chOff x="4267201" y="1066800"/>
              <a:chExt cx="2286000" cy="1731946"/>
            </a:xfrm>
          </p:grpSpPr>
          <p:pic>
            <p:nvPicPr>
              <p:cNvPr id="39972" name="Picture 7" descr="AuGe-phase.png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267201" y="1066800"/>
                <a:ext cx="2286000" cy="17319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973" name="TextBox 10"/>
              <p:cNvSpPr txBox="1">
                <a:spLocks noChangeArrowheads="1"/>
              </p:cNvSpPr>
              <p:nvPr/>
            </p:nvSpPr>
            <p:spPr bwMode="auto">
              <a:xfrm>
                <a:off x="5257800" y="1828800"/>
                <a:ext cx="1022185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/>
                  <a:t>Au-Ge</a:t>
                </a:r>
              </a:p>
            </p:txBody>
          </p:sp>
        </p:grpSp>
      </p:grp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172200" y="3429000"/>
            <a:ext cx="2667000" cy="153888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buFont typeface="Arial" pitchFamily="-48" charset="0"/>
              <a:buChar char="•"/>
            </a:pPr>
            <a:r>
              <a:rPr lang="en-US" sz="1800" dirty="0" smtClean="0"/>
              <a:t>Au-</a:t>
            </a:r>
            <a:r>
              <a:rPr lang="en-US" sz="1800" dirty="0" err="1" smtClean="0"/>
              <a:t>Ge</a:t>
            </a:r>
            <a:r>
              <a:rPr lang="en-US" sz="1800" dirty="0" smtClean="0"/>
              <a:t> is Different from Au-Si</a:t>
            </a:r>
          </a:p>
          <a:p>
            <a:pPr eaLnBrk="0" hangingPunct="0">
              <a:buFont typeface="Arial" pitchFamily="-48" charset="0"/>
              <a:buChar char="•"/>
            </a:pPr>
            <a:r>
              <a:rPr lang="en-US" sz="1800" dirty="0" smtClean="0"/>
              <a:t>No Surface Freezing </a:t>
            </a:r>
            <a:br>
              <a:rPr lang="en-US" sz="1800" dirty="0" smtClean="0"/>
            </a:br>
            <a:r>
              <a:rPr lang="en-US" sz="1800" dirty="0" smtClean="0"/>
              <a:t>• </a:t>
            </a:r>
            <a:r>
              <a:rPr lang="en-US" sz="4000" dirty="0" smtClean="0">
                <a:solidFill>
                  <a:srgbClr val="FF0000"/>
                </a:solidFill>
              </a:rPr>
              <a:t>Why?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9962" name="TextBox 22"/>
          <p:cNvSpPr txBox="1">
            <a:spLocks noChangeArrowheads="1"/>
          </p:cNvSpPr>
          <p:nvPr/>
        </p:nvSpPr>
        <p:spPr bwMode="auto">
          <a:xfrm>
            <a:off x="1066800" y="1752600"/>
            <a:ext cx="920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/>
              <a:t>Au-Si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685800" y="3276600"/>
            <a:ext cx="2514600" cy="2746375"/>
            <a:chOff x="1219200" y="1752600"/>
            <a:chExt cx="2514600" cy="2746375"/>
          </a:xfrm>
        </p:grpSpPr>
        <p:pic>
          <p:nvPicPr>
            <p:cNvPr id="26" name="Picture 10" descr="ternary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219200" y="1752600"/>
              <a:ext cx="2514600" cy="2254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Box 20"/>
            <p:cNvSpPr txBox="1">
              <a:spLocks noChangeArrowheads="1"/>
            </p:cNvSpPr>
            <p:nvPr/>
          </p:nvSpPr>
          <p:spPr bwMode="auto">
            <a:xfrm>
              <a:off x="1295400" y="4191000"/>
              <a:ext cx="231775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 dirty="0"/>
                <a:t>Surface Frozen Ge≤6.5 </a:t>
              </a:r>
              <a:r>
                <a:rPr lang="en-US" sz="1400" dirty="0" err="1"/>
                <a:t>atm</a:t>
              </a:r>
              <a:r>
                <a:rPr lang="en-US" sz="1400" dirty="0"/>
                <a:t>%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505200" y="3028890"/>
            <a:ext cx="2414154" cy="3295710"/>
            <a:chOff x="3505200" y="3028890"/>
            <a:chExt cx="2414154" cy="3295710"/>
          </a:xfrm>
        </p:grpSpPr>
        <p:pic>
          <p:nvPicPr>
            <p:cNvPr id="18" name="Picture 17" descr="peter3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05200" y="3200400"/>
              <a:ext cx="2414154" cy="31242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543300" y="3028890"/>
              <a:ext cx="2057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2D GID Scans</a:t>
              </a:r>
              <a:endParaRPr lang="en-US" sz="2000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867400" y="5029200"/>
            <a:ext cx="2514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Pasturel</a:t>
            </a:r>
            <a:r>
              <a:rPr lang="en-US" sz="1400" dirty="0" smtClean="0"/>
              <a:t> et al.  Structure- Liquid Au-Si - molecular dynamics. PRB (2010) </a:t>
            </a:r>
            <a:endParaRPr lang="en-US" sz="1400" dirty="0"/>
          </a:p>
        </p:txBody>
      </p:sp>
      <p:grpSp>
        <p:nvGrpSpPr>
          <p:cNvPr id="30" name="Group 29"/>
          <p:cNvGrpSpPr/>
          <p:nvPr/>
        </p:nvGrpSpPr>
        <p:grpSpPr>
          <a:xfrm>
            <a:off x="5791200" y="5791200"/>
            <a:ext cx="2971800" cy="738664"/>
            <a:chOff x="5791200" y="5791200"/>
            <a:chExt cx="2971800" cy="738664"/>
          </a:xfrm>
        </p:grpSpPr>
        <p:sp>
          <p:nvSpPr>
            <p:cNvPr id="23" name="TextBox 22"/>
            <p:cNvSpPr txBox="1"/>
            <p:nvPr/>
          </p:nvSpPr>
          <p:spPr>
            <a:xfrm>
              <a:off x="5791200" y="5791200"/>
              <a:ext cx="29718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 </a:t>
              </a:r>
              <a:r>
                <a:rPr lang="en-US" sz="1400" dirty="0" err="1" smtClean="0"/>
                <a:t>Upmanyu</a:t>
              </a:r>
              <a:r>
                <a:rPr lang="en-US" sz="1400" dirty="0" smtClean="0"/>
                <a:t> et al. (in preparation): NE</a:t>
              </a:r>
            </a:p>
            <a:p>
              <a:r>
                <a:rPr lang="en-US" sz="1400" dirty="0" smtClean="0"/>
                <a:t>Sub surface Si enrichment!</a:t>
              </a:r>
            </a:p>
            <a:p>
              <a:r>
                <a:rPr lang="en-US" sz="1400" dirty="0" smtClean="0"/>
                <a:t>Si (Surface)         (Au-Si) (bonding) </a:t>
              </a:r>
              <a:r>
                <a:rPr lang="en-US" sz="1200" dirty="0" smtClean="0"/>
                <a:t> </a:t>
              </a:r>
              <a:endParaRPr lang="en-US" sz="1200" dirty="0"/>
            </a:p>
          </p:txBody>
        </p:sp>
        <p:cxnSp>
          <p:nvCxnSpPr>
            <p:cNvPr id="28" name="Straight Connector 27"/>
            <p:cNvCxnSpPr/>
            <p:nvPr/>
          </p:nvCxnSpPr>
          <p:spPr bwMode="auto">
            <a:xfrm>
              <a:off x="6781800" y="6400800"/>
              <a:ext cx="304800" cy="1588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triangle" w="sm" len="med"/>
              <a:tailEnd type="triangle" w="sm" len="med"/>
            </a:ln>
            <a:effectLst/>
          </p:spPr>
        </p:cxnSp>
      </p:grpSp>
      <p:sp>
        <p:nvSpPr>
          <p:cNvPr id="2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152400" y="6629400"/>
            <a:ext cx="5181600" cy="228600"/>
          </a:xfrm>
          <a:noFill/>
        </p:spPr>
        <p:txBody>
          <a:bodyPr/>
          <a:lstStyle/>
          <a:p>
            <a:r>
              <a:rPr lang="en-US" dirty="0" smtClean="0"/>
              <a:t>Pershan/SNIP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allAtOnce" animBg="1" autoUpdateAnimBg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Surface Freezing of Au</a:t>
            </a:r>
            <a:r>
              <a:rPr lang="en-US" sz="2800" baseline="-25000" dirty="0" smtClean="0"/>
              <a:t>82</a:t>
            </a:r>
            <a:r>
              <a:rPr lang="en-US" sz="2800" dirty="0" smtClean="0"/>
              <a:t>Si</a:t>
            </a:r>
            <a:r>
              <a:rPr lang="en-US" sz="2800" baseline="-25000" dirty="0" smtClean="0"/>
              <a:t>18</a:t>
            </a:r>
            <a:r>
              <a:rPr lang="en-US" sz="2800" dirty="0" smtClean="0"/>
              <a:t> and Glass Forming!</a:t>
            </a:r>
            <a:endParaRPr lang="en-US" sz="2800" dirty="0">
              <a:solidFill>
                <a:srgbClr val="0AB30A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38200" y="1524000"/>
            <a:ext cx="3728800" cy="2110090"/>
            <a:chOff x="838200" y="1524000"/>
            <a:chExt cx="3728800" cy="2110090"/>
          </a:xfrm>
        </p:grpSpPr>
        <p:grpSp>
          <p:nvGrpSpPr>
            <p:cNvPr id="5" name="Group 4"/>
            <p:cNvGrpSpPr/>
            <p:nvPr/>
          </p:nvGrpSpPr>
          <p:grpSpPr>
            <a:xfrm>
              <a:off x="990600" y="1752600"/>
              <a:ext cx="3576400" cy="1881490"/>
              <a:chOff x="990601" y="1752600"/>
              <a:chExt cx="3576400" cy="1881490"/>
            </a:xfrm>
          </p:grpSpPr>
          <p:pic>
            <p:nvPicPr>
              <p:cNvPr id="6" name="Picture 5" descr="AuSi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62200" y="1752600"/>
                <a:ext cx="2204801" cy="1881490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990601" y="2057400"/>
                <a:ext cx="83820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Glass Former</a:t>
                </a:r>
                <a:endParaRPr lang="en-US" sz="1600" dirty="0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838200" y="1524000"/>
              <a:ext cx="1143000" cy="457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Au-Si</a:t>
              </a:r>
              <a:endParaRPr lang="en-US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572000" y="1676400"/>
            <a:ext cx="3962400" cy="2057400"/>
            <a:chOff x="4572000" y="1676400"/>
            <a:chExt cx="3962400" cy="2057400"/>
          </a:xfrm>
        </p:grpSpPr>
        <p:grpSp>
          <p:nvGrpSpPr>
            <p:cNvPr id="24" name="Group 23"/>
            <p:cNvGrpSpPr/>
            <p:nvPr/>
          </p:nvGrpSpPr>
          <p:grpSpPr>
            <a:xfrm>
              <a:off x="4572000" y="1676400"/>
              <a:ext cx="3962400" cy="2057400"/>
              <a:chOff x="4572000" y="1676400"/>
              <a:chExt cx="3962400" cy="2057400"/>
            </a:xfrm>
          </p:grpSpPr>
          <p:sp>
            <p:nvSpPr>
              <p:cNvPr id="22" name="Rectangle 21"/>
              <p:cNvSpPr/>
              <p:nvPr/>
            </p:nvSpPr>
            <p:spPr bwMode="auto">
              <a:xfrm>
                <a:off x="4572000" y="1676400"/>
                <a:ext cx="3962400" cy="2057400"/>
              </a:xfrm>
              <a:prstGeom prst="rect">
                <a:avLst/>
              </a:prstGeom>
              <a:solidFill>
                <a:srgbClr val="FFFF00"/>
              </a:solidFill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24" charset="0"/>
                  <a:ea typeface="ＭＳ Ｐゴシック" pitchFamily="24" charset="-128"/>
                  <a:cs typeface="ＭＳ Ｐゴシック" pitchFamily="24" charset="-128"/>
                </a:endParaRPr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4876800" y="1752600"/>
                <a:ext cx="3441614" cy="1851309"/>
                <a:chOff x="4724400" y="1752600"/>
                <a:chExt cx="3441614" cy="1851309"/>
              </a:xfrm>
            </p:grpSpPr>
            <p:pic>
              <p:nvPicPr>
                <p:cNvPr id="15" name="Picture 14" descr="AuGe.png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943600" y="1752600"/>
                  <a:ext cx="2222414" cy="1851309"/>
                </a:xfrm>
                <a:prstGeom prst="rect">
                  <a:avLst/>
                </a:prstGeom>
              </p:spPr>
            </p:pic>
            <p:sp>
              <p:nvSpPr>
                <p:cNvPr id="16" name="TextBox 15"/>
                <p:cNvSpPr txBox="1"/>
                <p:nvPr/>
              </p:nvSpPr>
              <p:spPr>
                <a:xfrm>
                  <a:off x="4724400" y="2438400"/>
                  <a:ext cx="83820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/>
                    <a:t>Not A Glass Former</a:t>
                  </a:r>
                  <a:endParaRPr lang="en-US" sz="1600" dirty="0"/>
                </a:p>
              </p:txBody>
            </p:sp>
          </p:grpSp>
        </p:grpSp>
        <p:sp>
          <p:nvSpPr>
            <p:cNvPr id="19" name="TextBox 18"/>
            <p:cNvSpPr txBox="1"/>
            <p:nvPr/>
          </p:nvSpPr>
          <p:spPr>
            <a:xfrm>
              <a:off x="4648200" y="1676400"/>
              <a:ext cx="10221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Au-</a:t>
              </a:r>
              <a:r>
                <a:rPr lang="en-US" dirty="0" err="1" smtClean="0"/>
                <a:t>Ge</a:t>
              </a:r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28600" y="3733800"/>
            <a:ext cx="8534400" cy="2819400"/>
            <a:chOff x="228600" y="3733800"/>
            <a:chExt cx="8534400" cy="2819400"/>
          </a:xfrm>
        </p:grpSpPr>
        <p:grpSp>
          <p:nvGrpSpPr>
            <p:cNvPr id="25" name="Group 24"/>
            <p:cNvGrpSpPr/>
            <p:nvPr/>
          </p:nvGrpSpPr>
          <p:grpSpPr>
            <a:xfrm>
              <a:off x="228600" y="3733800"/>
              <a:ext cx="8534400" cy="2819400"/>
              <a:chOff x="228600" y="3733800"/>
              <a:chExt cx="8534400" cy="2819400"/>
            </a:xfrm>
          </p:grpSpPr>
          <p:sp>
            <p:nvSpPr>
              <p:cNvPr id="23" name="Rectangle 22"/>
              <p:cNvSpPr/>
              <p:nvPr/>
            </p:nvSpPr>
            <p:spPr bwMode="auto">
              <a:xfrm>
                <a:off x="228600" y="3733800"/>
                <a:ext cx="8534400" cy="2819400"/>
              </a:xfrm>
              <a:prstGeom prst="rect">
                <a:avLst/>
              </a:prstGeom>
              <a:solidFill>
                <a:srgbClr val="CCFFCC"/>
              </a:solidFill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24" charset="0"/>
                  <a:ea typeface="ＭＳ Ｐゴシック" pitchFamily="24" charset="-128"/>
                  <a:cs typeface="ＭＳ Ｐゴシック" pitchFamily="24" charset="-128"/>
                </a:endParaRPr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914399" y="4191000"/>
                <a:ext cx="3695407" cy="1801090"/>
                <a:chOff x="914400" y="4191000"/>
                <a:chExt cx="3695407" cy="1801090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209800" y="4191000"/>
                  <a:ext cx="2400007" cy="1801090"/>
                </a:xfrm>
                <a:prstGeom prst="rect">
                  <a:avLst/>
                </a:prstGeom>
              </p:spPr>
            </p:pic>
            <p:sp>
              <p:nvSpPr>
                <p:cNvPr id="10" name="TextBox 9"/>
                <p:cNvSpPr txBox="1"/>
                <p:nvPr/>
              </p:nvSpPr>
              <p:spPr>
                <a:xfrm>
                  <a:off x="914400" y="4572000"/>
                  <a:ext cx="838200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/>
                    <a:t>Glass Former</a:t>
                  </a:r>
                  <a:endParaRPr lang="en-US" sz="1600" dirty="0"/>
                </a:p>
              </p:txBody>
            </p:sp>
          </p:grpSp>
          <p:grpSp>
            <p:nvGrpSpPr>
              <p:cNvPr id="11" name="Group 10"/>
              <p:cNvGrpSpPr/>
              <p:nvPr/>
            </p:nvGrpSpPr>
            <p:grpSpPr>
              <a:xfrm>
                <a:off x="4724400" y="4178530"/>
                <a:ext cx="3562677" cy="1818640"/>
                <a:chOff x="4724400" y="4178530"/>
                <a:chExt cx="3562677" cy="1818640"/>
              </a:xfrm>
            </p:grpSpPr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727361" y="4178530"/>
                  <a:ext cx="2559716" cy="1818640"/>
                </a:xfrm>
                <a:prstGeom prst="rect">
                  <a:avLst/>
                </a:prstGeom>
              </p:spPr>
            </p:pic>
            <p:sp>
              <p:nvSpPr>
                <p:cNvPr id="13" name="TextBox 12"/>
                <p:cNvSpPr txBox="1"/>
                <p:nvPr/>
              </p:nvSpPr>
              <p:spPr>
                <a:xfrm>
                  <a:off x="4724400" y="4648200"/>
                  <a:ext cx="838200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/>
                    <a:t>Glass Former</a:t>
                  </a:r>
                  <a:endParaRPr lang="en-US" sz="1600" dirty="0"/>
                </a:p>
              </p:txBody>
            </p:sp>
          </p:grpSp>
        </p:grpSp>
        <p:sp>
          <p:nvSpPr>
            <p:cNvPr id="20" name="TextBox 19"/>
            <p:cNvSpPr txBox="1"/>
            <p:nvPr/>
          </p:nvSpPr>
          <p:spPr>
            <a:xfrm>
              <a:off x="762000" y="3962400"/>
              <a:ext cx="8688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Pd-Si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648200" y="3886200"/>
              <a:ext cx="9710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Pd-</a:t>
              </a:r>
              <a:r>
                <a:rPr lang="en-US" dirty="0" err="1" smtClean="0"/>
                <a:t>Ge</a:t>
              </a:r>
              <a:endParaRPr lang="en-US" dirty="0"/>
            </a:p>
          </p:txBody>
        </p:sp>
      </p:grpSp>
      <p:sp>
        <p:nvSpPr>
          <p:cNvPr id="28" name="Date Placeholder 3"/>
          <p:cNvSpPr>
            <a:spLocks noGrp="1"/>
          </p:cNvSpPr>
          <p:nvPr>
            <p:ph type="dt" sz="quarter" idx="10"/>
          </p:nvPr>
        </p:nvSpPr>
        <p:spPr>
          <a:xfrm>
            <a:off x="152400" y="6629400"/>
            <a:ext cx="5181600" cy="228600"/>
          </a:xfrm>
          <a:noFill/>
        </p:spPr>
        <p:txBody>
          <a:bodyPr/>
          <a:lstStyle/>
          <a:p>
            <a:r>
              <a:rPr lang="en-US" dirty="0" smtClean="0"/>
              <a:t>Pershan/SNIP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1563688" y="179388"/>
            <a:ext cx="7580312" cy="685800"/>
          </a:xfrm>
          <a:prstGeom prst="rect">
            <a:avLst/>
          </a:prstGeom>
          <a:solidFill>
            <a:srgbClr val="99284C">
              <a:alpha val="14999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779588" y="260350"/>
            <a:ext cx="6613525" cy="425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Surface freezing in liquid Au-Cu-Si-Ag-Pd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547813" y="5832475"/>
            <a:ext cx="5767387" cy="395288"/>
          </a:xfrm>
          <a:prstGeom prst="rect">
            <a:avLst/>
          </a:prstGeom>
          <a:solidFill>
            <a:srgbClr val="00FFFF">
              <a:alpha val="2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buClr>
                <a:srgbClr val="FF0000"/>
              </a:buClr>
              <a:buFont typeface="Wingdings" charset="2"/>
              <a:buChar char="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 2D crystalline monolayer on the liquid surface ! </a:t>
            </a: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0663" y="1360488"/>
            <a:ext cx="2057400" cy="3657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55700" y="3262313"/>
            <a:ext cx="2011363" cy="1993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55700" y="1204913"/>
            <a:ext cx="2011363" cy="1957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86163" y="1655763"/>
            <a:ext cx="2743200" cy="302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171450" y="1662113"/>
            <a:ext cx="1108075" cy="668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R/Rf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@1.4 </a:t>
            </a:r>
            <a:r>
              <a:rPr lang="en-US" sz="1800">
                <a:solidFill>
                  <a:srgbClr val="000000"/>
                </a:solidFill>
                <a:latin typeface="+mn-lt"/>
                <a:ea typeface="FreeSans" pitchFamily="32" charset="0"/>
                <a:cs typeface="FreeSans" pitchFamily="32" charset="0"/>
              </a:rPr>
              <a:t>Å</a:t>
            </a:r>
            <a:r>
              <a:rPr lang="en-US" sz="1800" baseline="330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-1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469900" y="3948113"/>
            <a:ext cx="587375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GID</a:t>
            </a:r>
          </a:p>
        </p:txBody>
      </p:sp>
      <p:sp>
        <p:nvSpPr>
          <p:cNvPr id="14348" name="Oval 12"/>
          <p:cNvSpPr>
            <a:spLocks noChangeArrowheads="1"/>
          </p:cNvSpPr>
          <p:nvPr/>
        </p:nvSpPr>
        <p:spPr bwMode="auto">
          <a:xfrm>
            <a:off x="4235450" y="3044825"/>
            <a:ext cx="228600" cy="685800"/>
          </a:xfrm>
          <a:prstGeom prst="ellipse">
            <a:avLst/>
          </a:prstGeom>
          <a:noFill/>
          <a:ln w="18360">
            <a:solidFill>
              <a:srgbClr val="0000FF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 rot="1200000">
            <a:off x="2103438" y="1144588"/>
            <a:ext cx="952500" cy="365125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>
                <a:solidFill>
                  <a:srgbClr val="0000FF"/>
                </a:solidFill>
                <a:latin typeface="+mn-lt"/>
                <a:ea typeface="ＭＳ Ｐゴシック" charset="-128"/>
                <a:cs typeface="ＭＳ Ｐゴシック" charset="-128"/>
              </a:rPr>
              <a:t>Cooling</a:t>
            </a: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 rot="1200000">
            <a:off x="1417638" y="2501900"/>
            <a:ext cx="965200" cy="365125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>
                <a:solidFill>
                  <a:srgbClr val="0000FF"/>
                </a:solidFill>
                <a:latin typeface="+mn-lt"/>
                <a:ea typeface="ＭＳ Ｐゴシック" charset="-128"/>
                <a:cs typeface="ＭＳ Ｐゴシック" charset="-128"/>
              </a:rPr>
              <a:t>Heating</a:t>
            </a:r>
          </a:p>
        </p:txBody>
      </p:sp>
      <p:sp>
        <p:nvSpPr>
          <p:cNvPr id="14351" name="Line 15"/>
          <p:cNvSpPr>
            <a:spLocks noChangeShapeType="1"/>
          </p:cNvSpPr>
          <p:nvPr/>
        </p:nvSpPr>
        <p:spPr bwMode="auto">
          <a:xfrm>
            <a:off x="1841500" y="1287463"/>
            <a:ext cx="1143000" cy="457200"/>
          </a:xfrm>
          <a:prstGeom prst="line">
            <a:avLst/>
          </a:prstGeom>
          <a:noFill/>
          <a:ln w="18360">
            <a:solidFill>
              <a:srgbClr val="0000FF"/>
            </a:solidFill>
            <a:round/>
            <a:headEnd type="triangle" w="med" len="med"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14352" name="Line 16"/>
          <p:cNvSpPr>
            <a:spLocks noChangeShapeType="1"/>
          </p:cNvSpPr>
          <p:nvPr/>
        </p:nvSpPr>
        <p:spPr bwMode="auto">
          <a:xfrm>
            <a:off x="1508125" y="2397125"/>
            <a:ext cx="1143000" cy="457200"/>
          </a:xfrm>
          <a:prstGeom prst="line">
            <a:avLst/>
          </a:prstGeom>
          <a:noFill/>
          <a:ln w="1836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1482725" y="3487738"/>
            <a:ext cx="365125" cy="9652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vert="eaVert"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>
                <a:solidFill>
                  <a:srgbClr val="0000FF"/>
                </a:solidFill>
                <a:latin typeface="+mn-lt"/>
                <a:ea typeface="ＭＳ Ｐゴシック" charset="-128"/>
                <a:cs typeface="ＭＳ Ｐゴシック" charset="-128"/>
              </a:rPr>
              <a:t>Heating</a:t>
            </a:r>
          </a:p>
        </p:txBody>
      </p:sp>
      <p:sp>
        <p:nvSpPr>
          <p:cNvPr id="14354" name="Freeform 18"/>
          <p:cNvSpPr>
            <a:spLocks/>
          </p:cNvSpPr>
          <p:nvPr/>
        </p:nvSpPr>
        <p:spPr bwMode="auto">
          <a:xfrm>
            <a:off x="1612900" y="3490913"/>
            <a:ext cx="457200" cy="1143000"/>
          </a:xfrm>
          <a:custGeom>
            <a:avLst/>
            <a:gdLst/>
            <a:ahLst/>
            <a:cxnLst>
              <a:cxn ang="0">
                <a:pos x="1270" y="0"/>
              </a:cxn>
              <a:cxn ang="0">
                <a:pos x="1270" y="3175"/>
              </a:cxn>
            </a:cxnLst>
            <a:rect l="0" t="0" r="r" b="b"/>
            <a:pathLst>
              <a:path w="1271" h="3176">
                <a:moveTo>
                  <a:pt x="1270" y="0"/>
                </a:moveTo>
                <a:cubicBezTo>
                  <a:pt x="0" y="1270"/>
                  <a:pt x="1270" y="3175"/>
                  <a:pt x="1270" y="3175"/>
                </a:cubicBezTo>
              </a:path>
            </a:pathLst>
          </a:custGeom>
          <a:noFill/>
          <a:ln w="1836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14355" name="Line 19"/>
          <p:cNvSpPr>
            <a:spLocks noChangeShapeType="1"/>
          </p:cNvSpPr>
          <p:nvPr/>
        </p:nvSpPr>
        <p:spPr bwMode="auto">
          <a:xfrm flipH="1">
            <a:off x="2408238" y="3598863"/>
            <a:ext cx="1828800" cy="385762"/>
          </a:xfrm>
          <a:prstGeom prst="line">
            <a:avLst/>
          </a:prstGeom>
          <a:noFill/>
          <a:ln w="1836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4114800" y="2286000"/>
            <a:ext cx="14224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LT (694K)</a:t>
            </a:r>
          </a:p>
        </p:txBody>
      </p:sp>
      <p:sp>
        <p:nvSpPr>
          <p:cNvPr id="14357" name="Text Box 21"/>
          <p:cNvSpPr txBox="1">
            <a:spLocks noChangeArrowheads="1"/>
          </p:cNvSpPr>
          <p:nvPr/>
        </p:nvSpPr>
        <p:spPr bwMode="auto">
          <a:xfrm>
            <a:off x="4722813" y="3803650"/>
            <a:ext cx="1408112" cy="425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LL (704K)</a:t>
            </a:r>
          </a:p>
        </p:txBody>
      </p:sp>
      <p:sp>
        <p:nvSpPr>
          <p:cNvPr id="14358" name="Line 22"/>
          <p:cNvSpPr>
            <a:spLocks noChangeShapeType="1"/>
          </p:cNvSpPr>
          <p:nvPr/>
        </p:nvSpPr>
        <p:spPr bwMode="auto">
          <a:xfrm>
            <a:off x="3405188" y="1300163"/>
            <a:ext cx="1587" cy="388620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14359" name="Text Box 23"/>
          <p:cNvSpPr txBox="1">
            <a:spLocks noChangeArrowheads="1"/>
          </p:cNvSpPr>
          <p:nvPr/>
        </p:nvSpPr>
        <p:spPr bwMode="auto">
          <a:xfrm>
            <a:off x="3586163" y="1276350"/>
            <a:ext cx="587375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GID</a:t>
            </a:r>
          </a:p>
        </p:txBody>
      </p:sp>
      <p:sp>
        <p:nvSpPr>
          <p:cNvPr id="14360" name="Text Box 24"/>
          <p:cNvSpPr txBox="1">
            <a:spLocks noChangeArrowheads="1"/>
          </p:cNvSpPr>
          <p:nvPr/>
        </p:nvSpPr>
        <p:spPr bwMode="auto">
          <a:xfrm>
            <a:off x="6467475" y="976313"/>
            <a:ext cx="2492375" cy="393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Trunc. Rod @ 1.65 </a:t>
            </a:r>
            <a:r>
              <a:rPr lang="en-US" sz="1800">
                <a:solidFill>
                  <a:srgbClr val="000000"/>
                </a:solidFill>
                <a:latin typeface="+mn-lt"/>
                <a:ea typeface="FreeSans" pitchFamily="32" charset="0"/>
                <a:cs typeface="FreeSans" pitchFamily="32" charset="0"/>
              </a:rPr>
              <a:t>Å</a:t>
            </a:r>
            <a:r>
              <a:rPr lang="en-US" sz="1800" baseline="330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-1</a:t>
            </a:r>
          </a:p>
        </p:txBody>
      </p:sp>
      <p:sp>
        <p:nvSpPr>
          <p:cNvPr id="14361" name="Text Box 25"/>
          <p:cNvSpPr txBox="1">
            <a:spLocks noChangeArrowheads="1"/>
          </p:cNvSpPr>
          <p:nvPr/>
        </p:nvSpPr>
        <p:spPr bwMode="auto">
          <a:xfrm>
            <a:off x="3657600" y="4892675"/>
            <a:ext cx="4421188" cy="639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dirty="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Lattice: single hexagonal layer (a=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  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4.4Å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)</a:t>
            </a:r>
            <a:endParaRPr lang="en-US" sz="1800" dirty="0">
              <a:solidFill>
                <a:srgbClr val="000000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dirty="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	Superstructure ?  </a:t>
            </a:r>
          </a:p>
        </p:txBody>
      </p:sp>
      <p:sp>
        <p:nvSpPr>
          <p:cNvPr id="27" name="Date Placeholder 3"/>
          <p:cNvSpPr>
            <a:spLocks noGrp="1"/>
          </p:cNvSpPr>
          <p:nvPr>
            <p:ph type="dt" sz="quarter" idx="10"/>
          </p:nvPr>
        </p:nvSpPr>
        <p:spPr>
          <a:xfrm>
            <a:off x="152400" y="6629400"/>
            <a:ext cx="5181600" cy="228600"/>
          </a:xfrm>
          <a:noFill/>
        </p:spPr>
        <p:txBody>
          <a:bodyPr/>
          <a:lstStyle/>
          <a:p>
            <a:r>
              <a:rPr lang="en-US" dirty="0" smtClean="0">
                <a:latin typeface="+mn-lt"/>
              </a:rPr>
              <a:t>Pershan/SNIP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-548640" eaLnBrk="1" hangingPunct="1"/>
            <a:r>
              <a:rPr lang="en-US" sz="1800" b="1" dirty="0" smtClean="0">
                <a:solidFill>
                  <a:schemeClr val="accent6"/>
                </a:solidFill>
              </a:rPr>
              <a:t>Elemental metals  </a:t>
            </a:r>
            <a:r>
              <a:rPr lang="en-US" sz="1800" b="1" dirty="0" err="1" smtClean="0">
                <a:solidFill>
                  <a:schemeClr val="accent6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z="1800" b="1" dirty="0" err="1" smtClean="0">
                <a:solidFill>
                  <a:schemeClr val="accent6"/>
                </a:solidFill>
              </a:rPr>
              <a:t>Surface</a:t>
            </a:r>
            <a:r>
              <a:rPr lang="en-US" sz="1800" b="1" dirty="0" smtClean="0">
                <a:solidFill>
                  <a:schemeClr val="accent6"/>
                </a:solidFill>
              </a:rPr>
              <a:t> induced layering.</a:t>
            </a:r>
          </a:p>
          <a:p>
            <a:pPr marL="0" indent="-548640" eaLnBrk="1" hangingPunct="1"/>
            <a:r>
              <a:rPr lang="en-US" sz="1800" b="1" dirty="0" smtClean="0">
                <a:solidFill>
                  <a:schemeClr val="accent6"/>
                </a:solidFill>
              </a:rPr>
              <a:t>Simplest Distorted Crystal Model (</a:t>
            </a:r>
            <a:r>
              <a:rPr lang="en-US" sz="1800" b="1" dirty="0" err="1" smtClean="0">
                <a:solidFill>
                  <a:schemeClr val="accent6"/>
                </a:solidFill>
              </a:rPr>
              <a:t>Ga,In</a:t>
            </a:r>
            <a:r>
              <a:rPr lang="en-US" sz="1800" b="1" dirty="0" smtClean="0">
                <a:solidFill>
                  <a:schemeClr val="accent6"/>
                </a:solidFill>
              </a:rPr>
              <a:t>, K)</a:t>
            </a:r>
          </a:p>
          <a:p>
            <a:pPr marL="914400" indent="-548640" eaLnBrk="1" hangingPunct="1">
              <a:buFont typeface="Wingdings" charset="2"/>
              <a:buChar char="ü"/>
            </a:pPr>
            <a:r>
              <a:rPr lang="en-US" sz="1800" b="1" dirty="0" smtClean="0">
                <a:solidFill>
                  <a:schemeClr val="accent6"/>
                </a:solidFill>
                <a:latin typeface="Times New Roman"/>
                <a:ea typeface="Wingdings"/>
                <a:cs typeface="Wingdings"/>
              </a:rPr>
              <a:t>Debye-Waller Effects of Thermal Capillary Waves</a:t>
            </a:r>
          </a:p>
          <a:p>
            <a:pPr marL="914400" indent="-548640" eaLnBrk="1" hangingPunct="1">
              <a:buFont typeface="Wingdings" charset="2"/>
              <a:buChar char="ü"/>
            </a:pPr>
            <a:r>
              <a:rPr lang="en-US" sz="1800" b="1" dirty="0" smtClean="0">
                <a:solidFill>
                  <a:schemeClr val="accent6"/>
                </a:solidFill>
                <a:latin typeface="Times New Roman"/>
                <a:ea typeface="Wingdings"/>
                <a:cs typeface="Wingdings"/>
              </a:rPr>
              <a:t>Near surface deviations from DCM (</a:t>
            </a:r>
            <a:r>
              <a:rPr lang="en-US" sz="1800" b="1" dirty="0" err="1" smtClean="0">
                <a:solidFill>
                  <a:schemeClr val="accent6"/>
                </a:solidFill>
                <a:latin typeface="Times New Roman"/>
                <a:ea typeface="Wingdings"/>
                <a:cs typeface="Wingdings"/>
              </a:rPr>
              <a:t>Sn</a:t>
            </a:r>
            <a:r>
              <a:rPr lang="en-US" sz="1800" b="1" dirty="0" smtClean="0">
                <a:solidFill>
                  <a:schemeClr val="accent6"/>
                </a:solidFill>
                <a:latin typeface="Times New Roman"/>
                <a:ea typeface="Wingdings"/>
                <a:cs typeface="Wingdings"/>
              </a:rPr>
              <a:t>, Bi).</a:t>
            </a:r>
            <a:r>
              <a:rPr lang="en-US" sz="1800" b="1" dirty="0" smtClean="0">
                <a:solidFill>
                  <a:schemeClr val="accent6"/>
                </a:solidFill>
              </a:rPr>
              <a:t> </a:t>
            </a:r>
          </a:p>
          <a:p>
            <a:pPr marL="0" indent="548640" eaLnBrk="1" hangingPunct="1"/>
            <a:r>
              <a:rPr lang="en-US" sz="1800" b="1" dirty="0" smtClean="0">
                <a:solidFill>
                  <a:schemeClr val="accent6"/>
                </a:solidFill>
              </a:rPr>
              <a:t>Other Metal/Vapor Interfaces</a:t>
            </a:r>
          </a:p>
          <a:p>
            <a:pPr marL="914400" indent="-548640" eaLnBrk="1" hangingPunct="1">
              <a:buFont typeface="Wingdings" charset="2"/>
              <a:buChar char="ü"/>
            </a:pPr>
            <a:r>
              <a:rPr lang="en-US" sz="1800" b="1" dirty="0" smtClean="0">
                <a:solidFill>
                  <a:schemeClr val="accent6"/>
                </a:solidFill>
              </a:rPr>
              <a:t>2 Phase Binary Alloys (</a:t>
            </a:r>
            <a:r>
              <a:rPr lang="en-US" sz="1800" b="1" dirty="0" err="1" smtClean="0">
                <a:solidFill>
                  <a:schemeClr val="accent6"/>
                </a:solidFill>
              </a:rPr>
              <a:t>Ga</a:t>
            </a:r>
            <a:r>
              <a:rPr lang="en-US" sz="1800" b="1" dirty="0" smtClean="0">
                <a:solidFill>
                  <a:schemeClr val="accent6"/>
                </a:solidFill>
              </a:rPr>
              <a:t>-Bi, </a:t>
            </a:r>
            <a:r>
              <a:rPr lang="en-US" sz="1800" b="1" dirty="0" err="1" smtClean="0">
                <a:solidFill>
                  <a:schemeClr val="accent6"/>
                </a:solidFill>
              </a:rPr>
              <a:t>Ga-Pb</a:t>
            </a:r>
            <a:r>
              <a:rPr lang="en-US" sz="1800" b="1" dirty="0" smtClean="0">
                <a:solidFill>
                  <a:schemeClr val="accent6"/>
                </a:solidFill>
              </a:rPr>
              <a:t>, </a:t>
            </a:r>
            <a:r>
              <a:rPr lang="en-US" sz="1800" b="1" dirty="0" err="1" smtClean="0">
                <a:solidFill>
                  <a:schemeClr val="accent6"/>
                </a:solidFill>
              </a:rPr>
              <a:t>Ga-Tl)</a:t>
            </a:r>
            <a:r>
              <a:rPr lang="en-US" sz="1800" b="1" dirty="0" err="1" smtClean="0">
                <a:solidFill>
                  <a:schemeClr val="accent6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z="1800" b="1" dirty="0" smtClean="0">
                <a:solidFill>
                  <a:schemeClr val="accent6"/>
                </a:solidFill>
                <a:latin typeface="Wingdings"/>
                <a:ea typeface="Wingdings"/>
                <a:cs typeface="Wingdings"/>
              </a:rPr>
              <a:t/>
            </a:r>
            <a:br>
              <a:rPr lang="en-US" sz="1800" b="1" dirty="0" smtClean="0">
                <a:solidFill>
                  <a:schemeClr val="accent6"/>
                </a:solidFill>
                <a:latin typeface="Wingdings"/>
                <a:ea typeface="Wingdings"/>
                <a:cs typeface="Wingdings"/>
              </a:rPr>
            </a:br>
            <a:r>
              <a:rPr lang="en-US" sz="1800" b="1" dirty="0" smtClean="0">
                <a:solidFill>
                  <a:schemeClr val="accent6"/>
                </a:solidFill>
                <a:latin typeface="Times New Roman"/>
                <a:ea typeface="Wingdings"/>
                <a:cs typeface="Wingdings"/>
              </a:rPr>
              <a:t>Gibbs Adsorption, Wetting, 2D Crystals </a:t>
            </a:r>
            <a:r>
              <a:rPr lang="en-US" sz="1800" b="1" dirty="0" smtClean="0">
                <a:solidFill>
                  <a:schemeClr val="accent6"/>
                </a:solidFill>
                <a:latin typeface="Times New Roman"/>
                <a:ea typeface="Wingdings"/>
                <a:cs typeface="Wingdings"/>
              </a:rPr>
              <a:t> </a:t>
            </a:r>
            <a:endParaRPr lang="en-US" sz="1800" b="1" dirty="0" smtClean="0">
              <a:solidFill>
                <a:schemeClr val="accent6"/>
              </a:solidFill>
            </a:endParaRPr>
          </a:p>
          <a:p>
            <a:pPr marL="0" indent="548640" eaLnBrk="1" hangingPunct="1">
              <a:buFont typeface="Arial"/>
              <a:buChar char="•"/>
            </a:pPr>
            <a:r>
              <a:rPr lang="en-US" sz="1800" b="1" dirty="0" smtClean="0">
                <a:solidFill>
                  <a:schemeClr val="accent6"/>
                </a:solidFill>
              </a:rPr>
              <a:t>Unexplained behavior of </a:t>
            </a:r>
            <a:r>
              <a:rPr lang="en-US" sz="1800" b="1" dirty="0" smtClean="0">
                <a:solidFill>
                  <a:schemeClr val="accent6"/>
                </a:solidFill>
              </a:rPr>
              <a:t>Au</a:t>
            </a:r>
            <a:r>
              <a:rPr lang="en-US" sz="1800" b="1" baseline="-25000" dirty="0" smtClean="0">
                <a:solidFill>
                  <a:schemeClr val="accent6"/>
                </a:solidFill>
              </a:rPr>
              <a:t>82</a:t>
            </a:r>
            <a:r>
              <a:rPr lang="en-US" sz="1800" b="1" dirty="0" smtClean="0">
                <a:solidFill>
                  <a:schemeClr val="accent6"/>
                </a:solidFill>
              </a:rPr>
              <a:t>Si</a:t>
            </a:r>
            <a:r>
              <a:rPr lang="en-US" sz="1800" b="1" baseline="-25000" dirty="0" smtClean="0">
                <a:solidFill>
                  <a:schemeClr val="accent6"/>
                </a:solidFill>
              </a:rPr>
              <a:t>18</a:t>
            </a:r>
            <a:endParaRPr lang="en-US" sz="1800" b="1" dirty="0" smtClean="0">
              <a:solidFill>
                <a:srgbClr val="0AB30A"/>
              </a:solidFill>
            </a:endParaRPr>
          </a:p>
          <a:p>
            <a:pPr marL="914400" indent="-548640" eaLnBrk="1" hangingPunct="1">
              <a:buFont typeface="Wingdings" charset="2"/>
              <a:buChar char="ü"/>
            </a:pPr>
            <a:r>
              <a:rPr lang="en-US" sz="1800" b="1" dirty="0" smtClean="0">
                <a:solidFill>
                  <a:schemeClr val="accent6"/>
                </a:solidFill>
                <a:latin typeface="Times New Roman"/>
                <a:ea typeface="Wingdings"/>
                <a:cs typeface="Wingdings"/>
              </a:rPr>
              <a:t>Eutectic 2D Surface phase transitions for Au-Si</a:t>
            </a:r>
          </a:p>
          <a:p>
            <a:pPr marL="0" indent="548640" eaLnBrk="1" hangingPunct="1">
              <a:buFont typeface="Arial"/>
              <a:buChar char="•"/>
            </a:pPr>
            <a:r>
              <a:rPr lang="en-US" sz="1800" b="1" dirty="0" smtClean="0">
                <a:solidFill>
                  <a:srgbClr val="FF6600"/>
                </a:solidFill>
              </a:rPr>
              <a:t>New Results I: Au-Cu-Si-Ag-Pd: </a:t>
            </a:r>
          </a:p>
          <a:p>
            <a:pPr marL="0" indent="548640" eaLnBrk="1" hangingPunct="1">
              <a:buFont typeface="Arial"/>
              <a:buChar char="•"/>
            </a:pPr>
            <a:r>
              <a:rPr lang="en-US" sz="1800" b="1" dirty="0" smtClean="0">
                <a:solidFill>
                  <a:srgbClr val="0AB30A"/>
                </a:solidFill>
              </a:rPr>
              <a:t>New Results II: Liquid </a:t>
            </a:r>
            <a:r>
              <a:rPr lang="en-US" sz="1800" b="1" dirty="0" err="1" smtClean="0">
                <a:solidFill>
                  <a:srgbClr val="0AB30A"/>
                </a:solidFill>
              </a:rPr>
              <a:t>Ge</a:t>
            </a:r>
            <a:r>
              <a:rPr lang="en-US" sz="1800" b="1" dirty="0" smtClean="0">
                <a:solidFill>
                  <a:srgbClr val="0AB30A"/>
                </a:solidFill>
              </a:rPr>
              <a:t>: No Layering </a:t>
            </a:r>
          </a:p>
          <a:p>
            <a:pPr marL="0" indent="548640" eaLnBrk="1" hangingPunct="1">
              <a:buNone/>
            </a:pPr>
            <a:r>
              <a:rPr lang="en-US" sz="1400" b="1" dirty="0" smtClean="0">
                <a:solidFill>
                  <a:srgbClr val="0AB30A"/>
                </a:solidFill>
              </a:rPr>
              <a:t> </a:t>
            </a:r>
          </a:p>
          <a:p>
            <a:pPr marL="0" indent="548640" eaLnBrk="1" hangingPunct="1">
              <a:buNone/>
            </a:pPr>
            <a:endParaRPr lang="en-US" sz="2000" b="1" dirty="0" smtClean="0">
              <a:solidFill>
                <a:schemeClr val="accent6"/>
              </a:solidFill>
            </a:endParaRPr>
          </a:p>
        </p:txBody>
      </p:sp>
      <p:sp>
        <p:nvSpPr>
          <p:cNvPr id="4506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 smtClean="0"/>
              <a:t>Pershan/SNIP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kinmatic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4114800"/>
            <a:ext cx="3289565" cy="23557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Liquid Surface </a:t>
            </a:r>
            <a:r>
              <a:rPr lang="en-US" dirty="0" err="1" smtClean="0"/>
              <a:t>Reflectometer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Pershan/SNIP</a:t>
            </a:r>
          </a:p>
          <a:p>
            <a:endParaRPr lang="en-US" dirty="0"/>
          </a:p>
        </p:txBody>
      </p:sp>
      <p:pic>
        <p:nvPicPr>
          <p:cNvPr id="6" name="Picture 5" descr="fig2.2_spectrometor-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1295400"/>
            <a:ext cx="5696052" cy="30891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8600" y="1371600"/>
            <a:ext cx="1981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1982: </a:t>
            </a:r>
            <a:r>
              <a:rPr lang="en-US" dirty="0" err="1" smtClean="0"/>
              <a:t>Hasylab</a:t>
            </a:r>
            <a:endParaRPr lang="en-US" dirty="0" smtClean="0"/>
          </a:p>
          <a:p>
            <a:r>
              <a:rPr lang="en-US" dirty="0" smtClean="0"/>
              <a:t>1986: NSLS</a:t>
            </a:r>
          </a:p>
          <a:p>
            <a:r>
              <a:rPr lang="en-US" dirty="0" smtClean="0"/>
              <a:t>2002: APS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581400" y="5410200"/>
            <a:ext cx="914400" cy="690265"/>
            <a:chOff x="4572000" y="5486400"/>
            <a:chExt cx="914400" cy="690265"/>
          </a:xfrm>
        </p:grpSpPr>
        <p:cxnSp>
          <p:nvCxnSpPr>
            <p:cNvPr id="17" name="Straight Arrow Connector 16"/>
            <p:cNvCxnSpPr/>
            <p:nvPr/>
          </p:nvCxnSpPr>
          <p:spPr bwMode="auto">
            <a:xfrm flipV="1">
              <a:off x="4572000" y="5486400"/>
              <a:ext cx="914400" cy="609600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8" name="TextBox 17"/>
            <p:cNvSpPr txBox="1"/>
            <p:nvPr/>
          </p:nvSpPr>
          <p:spPr>
            <a:xfrm>
              <a:off x="5029200" y="5715000"/>
              <a:ext cx="4069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</a:t>
              </a:r>
              <a:endParaRPr lang="en-US" dirty="0"/>
            </a:p>
          </p:txBody>
        </p:sp>
      </p:grpSp>
      <p:pic>
        <p:nvPicPr>
          <p:cNvPr id="20" name="Picture 19" descr="Q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5257800"/>
            <a:ext cx="2044017" cy="1282965"/>
          </a:xfrm>
          <a:prstGeom prst="rect">
            <a:avLst/>
          </a:prstGeom>
        </p:spPr>
      </p:pic>
      <p:pic>
        <p:nvPicPr>
          <p:cNvPr id="12" name="Picture 11" descr="chambe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0" y="1295400"/>
            <a:ext cx="662051" cy="927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Fresnel X-ray Reflectivity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Pershan/SNIP</a:t>
            </a:r>
          </a:p>
          <a:p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4514850" y="3346450"/>
          <a:ext cx="114300" cy="165100"/>
        </p:xfrm>
        <a:graphic>
          <a:graphicData uri="http://schemas.openxmlformats.org/presentationml/2006/ole">
            <p:oleObj spid="_x0000_s67586" name="Equation" r:id="rId4" imgW="114300" imgH="165100" progId="Equation.DSMT4">
              <p:embed/>
            </p:oleObj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685800" y="1295400"/>
          <a:ext cx="2514600" cy="544589"/>
        </p:xfrm>
        <a:graphic>
          <a:graphicData uri="http://schemas.openxmlformats.org/presentationml/2006/ole">
            <p:oleObj spid="_x0000_s67595" name="Equation" r:id="rId5" imgW="1054100" imgH="228600" progId="Equation.DSMT4">
              <p:embed/>
            </p:oleObj>
          </a:graphicData>
        </a:graphic>
      </p:graphicFrame>
      <p:graphicFrame>
        <p:nvGraphicFramePr>
          <p:cNvPr id="67590" name="Object 6"/>
          <p:cNvGraphicFramePr>
            <a:graphicFrameLocks noChangeAspect="1"/>
          </p:cNvGraphicFramePr>
          <p:nvPr/>
        </p:nvGraphicFramePr>
        <p:xfrm>
          <a:off x="5334000" y="1295400"/>
          <a:ext cx="2133600" cy="533400"/>
        </p:xfrm>
        <a:graphic>
          <a:graphicData uri="http://schemas.openxmlformats.org/presentationml/2006/ole">
            <p:oleObj spid="_x0000_s67590" name="Equation" r:id="rId6" imgW="1066800" imgH="266700" progId="Equation.DSMT4">
              <p:embed/>
            </p:oleObj>
          </a:graphicData>
        </a:graphic>
      </p:graphicFrame>
      <p:graphicFrame>
        <p:nvGraphicFramePr>
          <p:cNvPr id="67591" name="Object 7"/>
          <p:cNvGraphicFramePr>
            <a:graphicFrameLocks noChangeAspect="1"/>
          </p:cNvGraphicFramePr>
          <p:nvPr/>
        </p:nvGraphicFramePr>
        <p:xfrm>
          <a:off x="5334000" y="1905000"/>
          <a:ext cx="2093913" cy="457200"/>
        </p:xfrm>
        <a:graphic>
          <a:graphicData uri="http://schemas.openxmlformats.org/presentationml/2006/ole">
            <p:oleObj spid="_x0000_s67591" name="Equation" r:id="rId7" imgW="1104900" imgH="241300" progId="Equation.DSMT4">
              <p:embed/>
            </p:oleObj>
          </a:graphicData>
        </a:graphic>
      </p:graphicFrame>
      <p:pic>
        <p:nvPicPr>
          <p:cNvPr id="19" name="Picture 18" descr="ref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913" y="2286000"/>
            <a:ext cx="3864087" cy="172935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62000" y="4267200"/>
            <a:ext cx="8153400" cy="2209800"/>
            <a:chOff x="762000" y="4267200"/>
            <a:chExt cx="8153400" cy="2209800"/>
          </a:xfrm>
        </p:grpSpPr>
        <p:sp>
          <p:nvSpPr>
            <p:cNvPr id="17" name="Rectangle 16"/>
            <p:cNvSpPr/>
            <p:nvPr/>
          </p:nvSpPr>
          <p:spPr bwMode="auto">
            <a:xfrm>
              <a:off x="3733800" y="4648200"/>
              <a:ext cx="5181600" cy="1828800"/>
            </a:xfrm>
            <a:prstGeom prst="rect">
              <a:avLst/>
            </a:prstGeom>
            <a:solidFill>
              <a:srgbClr val="FFBBCB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sng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24" charset="0"/>
                  <a:ea typeface="ＭＳ Ｐゴシック" pitchFamily="24" charset="-128"/>
                  <a:cs typeface="ＭＳ Ｐゴシック" pitchFamily="24" charset="-128"/>
                </a:rPr>
                <a:t> </a:t>
              </a:r>
              <a:endParaRPr kumimoji="0" lang="en-US" sz="24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24" charset="0"/>
                <a:ea typeface="ＭＳ Ｐゴシック" pitchFamily="24" charset="-128"/>
                <a:cs typeface="ＭＳ Ｐゴシック" pitchFamily="24" charset="-128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762000" y="4267200"/>
              <a:ext cx="7434262" cy="2108860"/>
              <a:chOff x="762000" y="4267200"/>
              <a:chExt cx="7274739" cy="2108860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3886200" y="4724400"/>
                <a:ext cx="4150539" cy="1543050"/>
                <a:chOff x="457200" y="3919846"/>
                <a:chExt cx="4150539" cy="1543050"/>
              </a:xfrm>
            </p:grpSpPr>
            <p:graphicFrame>
              <p:nvGraphicFramePr>
                <p:cNvPr id="18" name="Object 17"/>
                <p:cNvGraphicFramePr>
                  <a:graphicFrameLocks noChangeAspect="1"/>
                </p:cNvGraphicFramePr>
                <p:nvPr/>
              </p:nvGraphicFramePr>
              <p:xfrm>
                <a:off x="464726" y="4529446"/>
                <a:ext cx="4143013" cy="933450"/>
              </p:xfrm>
              <a:graphic>
                <a:graphicData uri="http://schemas.openxmlformats.org/presentationml/2006/ole">
                  <p:oleObj spid="_x0000_s67601" name="Equation" r:id="rId9" imgW="2197100" imgH="495300" progId="Equation.DSMT4">
                    <p:embed/>
                  </p:oleObj>
                </a:graphicData>
              </a:graphic>
            </p:graphicFrame>
            <p:sp>
              <p:nvSpPr>
                <p:cNvPr id="20" name="TextBox 19"/>
                <p:cNvSpPr txBox="1"/>
                <p:nvPr/>
              </p:nvSpPr>
              <p:spPr>
                <a:xfrm>
                  <a:off x="457200" y="3919846"/>
                  <a:ext cx="243839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u="sng" dirty="0" smtClean="0"/>
                    <a:t>Diffuse scattering: </a:t>
                  </a:r>
                </a:p>
              </p:txBody>
            </p:sp>
          </p:grpSp>
          <p:pic>
            <p:nvPicPr>
              <p:cNvPr id="23" name="Picture 22" descr="diff.png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62000" y="4267200"/>
                <a:ext cx="2578933" cy="2108860"/>
              </a:xfrm>
              <a:prstGeom prst="rect">
                <a:avLst/>
              </a:prstGeom>
            </p:spPr>
          </p:pic>
        </p:grpSp>
      </p:grpSp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4572000" y="2514600"/>
          <a:ext cx="4229100" cy="609600"/>
        </p:xfrm>
        <a:graphic>
          <a:graphicData uri="http://schemas.openxmlformats.org/presentationml/2006/ole">
            <p:oleObj spid="_x0000_s67604" name="Equation" r:id="rId11" imgW="2819400" imgH="355600" progId="Equation.DSMT4">
              <p:embed/>
            </p:oleObj>
          </a:graphicData>
        </a:graphic>
      </p:graphicFrame>
      <p:grpSp>
        <p:nvGrpSpPr>
          <p:cNvPr id="28" name="Group 27"/>
          <p:cNvGrpSpPr/>
          <p:nvPr/>
        </p:nvGrpSpPr>
        <p:grpSpPr>
          <a:xfrm>
            <a:off x="4724400" y="3352800"/>
            <a:ext cx="3854450" cy="1143000"/>
            <a:chOff x="4724400" y="3352800"/>
            <a:chExt cx="3854450" cy="1143000"/>
          </a:xfrm>
        </p:grpSpPr>
        <p:graphicFrame>
          <p:nvGraphicFramePr>
            <p:cNvPr id="67589" name="Object 5"/>
            <p:cNvGraphicFramePr>
              <a:graphicFrameLocks noChangeAspect="1"/>
            </p:cNvGraphicFramePr>
            <p:nvPr/>
          </p:nvGraphicFramePr>
          <p:xfrm>
            <a:off x="4724400" y="3962400"/>
            <a:ext cx="3854450" cy="533400"/>
          </p:xfrm>
          <a:graphic>
            <a:graphicData uri="http://schemas.openxmlformats.org/presentationml/2006/ole">
              <p:oleObj spid="_x0000_s67589" name="Equation" r:id="rId12" imgW="2019300" imgH="279400" progId="Equation.DSMT4">
                <p:embed/>
              </p:oleObj>
            </a:graphicData>
          </a:graphic>
        </p:graphicFrame>
        <p:graphicFrame>
          <p:nvGraphicFramePr>
            <p:cNvPr id="22" name="Object 21"/>
            <p:cNvGraphicFramePr>
              <a:graphicFrameLocks noChangeAspect="1"/>
            </p:cNvGraphicFramePr>
            <p:nvPr/>
          </p:nvGraphicFramePr>
          <p:xfrm>
            <a:off x="4953000" y="3352800"/>
            <a:ext cx="2555875" cy="449262"/>
          </p:xfrm>
          <a:graphic>
            <a:graphicData uri="http://schemas.openxmlformats.org/presentationml/2006/ole">
              <p:oleObj spid="_x0000_s67607" name="Equation" r:id="rId13" imgW="1447800" imgH="254000" progId="Equation.DSMT4">
                <p:embed/>
              </p:oleObj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81000"/>
            <a:ext cx="6553200" cy="1143000"/>
          </a:xfrm>
        </p:spPr>
        <p:txBody>
          <a:bodyPr/>
          <a:lstStyle/>
          <a:p>
            <a:r>
              <a:rPr lang="en-US" dirty="0" smtClean="0"/>
              <a:t>Grazing Incidence Diffraction</a:t>
            </a:r>
            <a:br>
              <a:rPr lang="en-US" dirty="0" smtClean="0"/>
            </a:br>
            <a:r>
              <a:rPr lang="en-US" dirty="0" smtClean="0"/>
              <a:t>(GID)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Pershan SINP</a:t>
            </a:r>
          </a:p>
          <a:p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4343400" y="1905000"/>
          <a:ext cx="2427287" cy="546100"/>
        </p:xfrm>
        <a:graphic>
          <a:graphicData uri="http://schemas.openxmlformats.org/presentationml/2006/ole">
            <p:oleObj spid="_x0000_s194567" name="Equation" r:id="rId4" imgW="1130300" imgH="254000" progId="Equation.DSMT4">
              <p:embed/>
            </p:oleObj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57200" y="1905000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Diffuse Scattering at Larger 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7086600" y="1981200"/>
          <a:ext cx="1406525" cy="982663"/>
        </p:xfrm>
        <a:graphic>
          <a:graphicData uri="http://schemas.openxmlformats.org/presentationml/2006/ole">
            <p:oleObj spid="_x0000_s194570" name="Equation" r:id="rId5" imgW="673100" imgH="469900" progId="Equation.DSMT4">
              <p:embed/>
            </p:oleObj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533400" y="4343400"/>
            <a:ext cx="5969012" cy="2029923"/>
            <a:chOff x="533400" y="4343400"/>
            <a:chExt cx="5969012" cy="2029923"/>
          </a:xfrm>
        </p:grpSpPr>
        <p:pic>
          <p:nvPicPr>
            <p:cNvPr id="10" name="Picture 9" descr="evnanescent-2d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41587" y="5029200"/>
              <a:ext cx="3860825" cy="134412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33400" y="4343400"/>
              <a:ext cx="30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2D Bragg Peaks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85799" y="2664088"/>
            <a:ext cx="6083313" cy="1529823"/>
            <a:chOff x="685799" y="2664088"/>
            <a:chExt cx="6083313" cy="1529823"/>
          </a:xfrm>
        </p:grpSpPr>
        <p:pic>
          <p:nvPicPr>
            <p:cNvPr id="13" name="Picture 12" descr="evnanescent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74887" y="2664088"/>
              <a:ext cx="4394225" cy="1529823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685799" y="3213100"/>
              <a:ext cx="2057401" cy="596900"/>
              <a:chOff x="685799" y="3213100"/>
              <a:chExt cx="2057401" cy="596900"/>
            </a:xfrm>
          </p:grpSpPr>
          <p:graphicFrame>
            <p:nvGraphicFramePr>
              <p:cNvPr id="16" name="Object 15"/>
              <p:cNvGraphicFramePr>
                <a:graphicFrameLocks noChangeAspect="1"/>
              </p:cNvGraphicFramePr>
              <p:nvPr/>
            </p:nvGraphicFramePr>
            <p:xfrm>
              <a:off x="685799" y="3213100"/>
              <a:ext cx="1369359" cy="596900"/>
            </p:xfrm>
            <a:graphic>
              <a:graphicData uri="http://schemas.openxmlformats.org/presentationml/2006/ole">
                <p:oleObj spid="_x0000_s194573" name="Equation" r:id="rId8" imgW="495300" imgH="215900" progId="Equation.DSMT4">
                  <p:embed/>
                </p:oleObj>
              </a:graphicData>
            </a:graphic>
          </p:graphicFrame>
          <p:cxnSp>
            <p:nvCxnSpPr>
              <p:cNvPr id="18" name="Straight Arrow Connector 17"/>
              <p:cNvCxnSpPr/>
              <p:nvPr/>
            </p:nvCxnSpPr>
            <p:spPr bwMode="auto">
              <a:xfrm flipV="1">
                <a:off x="2209800" y="3657600"/>
                <a:ext cx="533400" cy="76200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Liquid Surfaces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Pershan/SNIP</a:t>
            </a:r>
          </a:p>
          <a:p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762000" y="1498482"/>
            <a:ext cx="7546029" cy="968375"/>
            <a:chOff x="762000" y="1498482"/>
            <a:chExt cx="7546029" cy="968375"/>
          </a:xfrm>
        </p:grpSpPr>
        <p:graphicFrame>
          <p:nvGraphicFramePr>
            <p:cNvPr id="117763" name="Object 3"/>
            <p:cNvGraphicFramePr>
              <a:graphicFrameLocks noChangeAspect="1"/>
            </p:cNvGraphicFramePr>
            <p:nvPr/>
          </p:nvGraphicFramePr>
          <p:xfrm>
            <a:off x="2584450" y="1498482"/>
            <a:ext cx="955675" cy="533400"/>
          </p:xfrm>
          <a:graphic>
            <a:graphicData uri="http://schemas.openxmlformats.org/presentationml/2006/ole">
              <p:oleObj spid="_x0000_s117763" name="Equation" r:id="rId4" imgW="546100" imgH="304800" progId="Equation.DSMT4">
                <p:embed/>
              </p:oleObj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762000" y="1552457"/>
              <a:ext cx="1295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Surface Structure</a:t>
              </a:r>
              <a:endParaRPr lang="en-US" dirty="0"/>
            </a:p>
          </p:txBody>
        </p:sp>
        <p:pic>
          <p:nvPicPr>
            <p:cNvPr id="9" name="Picture 8" descr="layers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33800" y="1538286"/>
              <a:ext cx="1182143" cy="928571"/>
            </a:xfrm>
            <a:prstGeom prst="rect">
              <a:avLst/>
            </a:prstGeom>
          </p:spPr>
        </p:pic>
        <p:pic>
          <p:nvPicPr>
            <p:cNvPr id="10" name="Picture 9" descr="2d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86600" y="1524000"/>
              <a:ext cx="1221429" cy="942857"/>
            </a:xfrm>
            <a:prstGeom prst="rect">
              <a:avLst/>
            </a:prstGeom>
          </p:spPr>
        </p:pic>
      </p:grpSp>
      <p:graphicFrame>
        <p:nvGraphicFramePr>
          <p:cNvPr id="11" name="Object 3"/>
          <p:cNvGraphicFramePr>
            <a:graphicFrameLocks noChangeAspect="1"/>
          </p:cNvGraphicFramePr>
          <p:nvPr/>
        </p:nvGraphicFramePr>
        <p:xfrm>
          <a:off x="5638800" y="1552457"/>
          <a:ext cx="1400175" cy="577850"/>
        </p:xfrm>
        <a:graphic>
          <a:graphicData uri="http://schemas.openxmlformats.org/presentationml/2006/ole">
            <p:oleObj spid="_x0000_s117764" name="Equation" r:id="rId7" imgW="800100" imgH="330200" progId="Equation.DSMT4">
              <p:embed/>
            </p:oleObj>
          </a:graphicData>
        </a:graphic>
      </p:graphicFrame>
      <p:grpSp>
        <p:nvGrpSpPr>
          <p:cNvPr id="21" name="Group 20"/>
          <p:cNvGrpSpPr/>
          <p:nvPr/>
        </p:nvGrpSpPr>
        <p:grpSpPr>
          <a:xfrm>
            <a:off x="762000" y="2667000"/>
            <a:ext cx="7630203" cy="1276528"/>
            <a:chOff x="762000" y="2667000"/>
            <a:chExt cx="7630203" cy="1276528"/>
          </a:xfrm>
        </p:grpSpPr>
        <p:pic>
          <p:nvPicPr>
            <p:cNvPr id="12" name="Picture 11" descr="layer-rough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96000" y="2667000"/>
              <a:ext cx="2296203" cy="12192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62000" y="2743200"/>
              <a:ext cx="2438400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Thermal capillary waves</a:t>
              </a:r>
            </a:p>
            <a:p>
              <a:endParaRPr lang="en-US" dirty="0"/>
            </a:p>
          </p:txBody>
        </p:sp>
        <p:graphicFrame>
          <p:nvGraphicFramePr>
            <p:cNvPr id="117765" name="Object 5"/>
            <p:cNvGraphicFramePr>
              <a:graphicFrameLocks noChangeAspect="1"/>
            </p:cNvGraphicFramePr>
            <p:nvPr/>
          </p:nvGraphicFramePr>
          <p:xfrm>
            <a:off x="3435350" y="2949575"/>
            <a:ext cx="1711325" cy="488950"/>
          </p:xfrm>
          <a:graphic>
            <a:graphicData uri="http://schemas.openxmlformats.org/presentationml/2006/ole">
              <p:oleObj spid="_x0000_s117765" name="Equation" r:id="rId9" imgW="977900" imgH="279400" progId="Equation.DSMT4">
                <p:embed/>
              </p:oleObj>
            </a:graphicData>
          </a:graphic>
        </p:graphicFrame>
      </p:grpSp>
      <p:grpSp>
        <p:nvGrpSpPr>
          <p:cNvPr id="25" name="Group 24"/>
          <p:cNvGrpSpPr/>
          <p:nvPr/>
        </p:nvGrpSpPr>
        <p:grpSpPr>
          <a:xfrm>
            <a:off x="720725" y="3962400"/>
            <a:ext cx="7800975" cy="543560"/>
            <a:chOff x="735013" y="4267200"/>
            <a:chExt cx="7800975" cy="543560"/>
          </a:xfrm>
        </p:grpSpPr>
        <p:graphicFrame>
          <p:nvGraphicFramePr>
            <p:cNvPr id="117762" name="Object 2"/>
            <p:cNvGraphicFramePr>
              <a:graphicFrameLocks noChangeAspect="1"/>
            </p:cNvGraphicFramePr>
            <p:nvPr/>
          </p:nvGraphicFramePr>
          <p:xfrm>
            <a:off x="4357688" y="4267200"/>
            <a:ext cx="4178300" cy="533400"/>
          </p:xfrm>
          <a:graphic>
            <a:graphicData uri="http://schemas.openxmlformats.org/presentationml/2006/ole">
              <p:oleObj spid="_x0000_s117762" name="Equation" r:id="rId10" imgW="2387600" imgH="304800" progId="Equation.DSMT4">
                <p:embed/>
              </p:oleObj>
            </a:graphicData>
          </a:graphic>
        </p:graphicFrame>
        <p:sp>
          <p:nvSpPr>
            <p:cNvPr id="16" name="TextBox 15"/>
            <p:cNvSpPr txBox="1"/>
            <p:nvPr/>
          </p:nvSpPr>
          <p:spPr>
            <a:xfrm>
              <a:off x="735013" y="4343400"/>
              <a:ext cx="1752600" cy="457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Reflectivity</a:t>
              </a:r>
              <a:endParaRPr lang="en-US" dirty="0"/>
            </a:p>
          </p:txBody>
        </p:sp>
        <p:graphicFrame>
          <p:nvGraphicFramePr>
            <p:cNvPr id="24" name="Object 23"/>
            <p:cNvGraphicFramePr>
              <a:graphicFrameLocks noChangeAspect="1"/>
            </p:cNvGraphicFramePr>
            <p:nvPr/>
          </p:nvGraphicFramePr>
          <p:xfrm>
            <a:off x="2640013" y="4419600"/>
            <a:ext cx="838200" cy="391160"/>
          </p:xfrm>
          <a:graphic>
            <a:graphicData uri="http://schemas.openxmlformats.org/presentationml/2006/ole">
              <p:oleObj spid="_x0000_s117773" name="Equation" r:id="rId11" imgW="381000" imgH="177800" progId="Equation.3">
                <p:embed/>
              </p:oleObj>
            </a:graphicData>
          </a:graphic>
        </p:graphicFrame>
      </p:grpSp>
      <p:grpSp>
        <p:nvGrpSpPr>
          <p:cNvPr id="26" name="Group 25"/>
          <p:cNvGrpSpPr/>
          <p:nvPr/>
        </p:nvGrpSpPr>
        <p:grpSpPr>
          <a:xfrm>
            <a:off x="457200" y="5105400"/>
            <a:ext cx="8094785" cy="1514475"/>
            <a:chOff x="457200" y="5105400"/>
            <a:chExt cx="8094785" cy="1514475"/>
          </a:xfrm>
        </p:grpSpPr>
        <p:grpSp>
          <p:nvGrpSpPr>
            <p:cNvPr id="23" name="Group 22"/>
            <p:cNvGrpSpPr/>
            <p:nvPr/>
          </p:nvGrpSpPr>
          <p:grpSpPr>
            <a:xfrm>
              <a:off x="457200" y="5105400"/>
              <a:ext cx="8094785" cy="1514475"/>
              <a:chOff x="457200" y="5105400"/>
              <a:chExt cx="8094785" cy="151447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7200" y="5410200"/>
                <a:ext cx="15240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Diffuse </a:t>
                </a:r>
              </a:p>
              <a:p>
                <a:r>
                  <a:rPr lang="en-US" dirty="0" smtClean="0"/>
                  <a:t>Scattering</a:t>
                </a:r>
              </a:p>
            </p:txBody>
          </p:sp>
          <p:graphicFrame>
            <p:nvGraphicFramePr>
              <p:cNvPr id="18" name="Object 17"/>
              <p:cNvGraphicFramePr>
                <a:graphicFrameLocks noChangeAspect="1"/>
              </p:cNvGraphicFramePr>
              <p:nvPr/>
            </p:nvGraphicFramePr>
            <p:xfrm>
              <a:off x="4572000" y="5105400"/>
              <a:ext cx="3979985" cy="533400"/>
            </p:xfrm>
            <a:graphic>
              <a:graphicData uri="http://schemas.openxmlformats.org/presentationml/2006/ole">
                <p:oleObj spid="_x0000_s117766" name="Equation" r:id="rId12" imgW="2463800" imgH="330200" progId="Equation.DSMT4">
                  <p:embed/>
                </p:oleObj>
              </a:graphicData>
            </a:graphic>
          </p:graphicFrame>
          <p:graphicFrame>
            <p:nvGraphicFramePr>
              <p:cNvPr id="19" name="Object 9"/>
              <p:cNvGraphicFramePr>
                <a:graphicFrameLocks noChangeAspect="1"/>
              </p:cNvGraphicFramePr>
              <p:nvPr/>
            </p:nvGraphicFramePr>
            <p:xfrm>
              <a:off x="1981200" y="5334000"/>
              <a:ext cx="755061" cy="1285875"/>
            </p:xfrm>
            <a:graphic>
              <a:graphicData uri="http://schemas.openxmlformats.org/presentationml/2006/ole">
                <p:oleObj spid="_x0000_s117770" name="Equation" r:id="rId13" imgW="406400" imgH="635000" progId="Equation.DSMT4">
                  <p:embed/>
                </p:oleObj>
              </a:graphicData>
            </a:graphic>
          </p:graphicFrame>
        </p:grpSp>
        <p:graphicFrame>
          <p:nvGraphicFramePr>
            <p:cNvPr id="22" name="Object 21"/>
            <p:cNvGraphicFramePr>
              <a:graphicFrameLocks noChangeAspect="1"/>
            </p:cNvGraphicFramePr>
            <p:nvPr/>
          </p:nvGraphicFramePr>
          <p:xfrm>
            <a:off x="2971800" y="5257800"/>
            <a:ext cx="2560320" cy="1219200"/>
          </p:xfrm>
          <a:graphic>
            <a:graphicData uri="http://schemas.openxmlformats.org/presentationml/2006/ole">
              <p:oleObj spid="_x0000_s117776" name="Equation" r:id="rId14" imgW="1600200" imgH="762000" progId="Equation.DSMT4">
                <p:embed/>
              </p:oleObj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Structure Factor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Pershan/LAMXIV</a:t>
            </a:r>
          </a:p>
          <a:p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2390077" y="1447800"/>
            <a:ext cx="4791773" cy="995065"/>
            <a:chOff x="2390077" y="1447800"/>
            <a:chExt cx="4791773" cy="995065"/>
          </a:xfrm>
        </p:grpSpPr>
        <p:graphicFrame>
          <p:nvGraphicFramePr>
            <p:cNvPr id="8" name="Object 7"/>
            <p:cNvGraphicFramePr>
              <a:graphicFrameLocks noChangeAspect="1"/>
            </p:cNvGraphicFramePr>
            <p:nvPr/>
          </p:nvGraphicFramePr>
          <p:xfrm>
            <a:off x="6838950" y="1519238"/>
            <a:ext cx="342900" cy="314325"/>
          </p:xfrm>
          <a:graphic>
            <a:graphicData uri="http://schemas.openxmlformats.org/presentationml/2006/ole">
              <p:oleObj spid="_x0000_s235522" name="Equation" r:id="rId4" imgW="152400" imgH="139700" progId="Equation.DSMT4">
                <p:embed/>
              </p:oleObj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2390077" y="1447800"/>
              <a:ext cx="43638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Surface Roughness (atomic scale)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15728" y="1981200"/>
              <a:ext cx="20562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Molecular Size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781800" y="1981200"/>
              <a:ext cx="325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</a:t>
              </a:r>
              <a:endParaRPr lang="en-US" dirty="0"/>
            </a:p>
          </p:txBody>
        </p:sp>
      </p:grp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2590800" y="2514600"/>
          <a:ext cx="2260600" cy="381000"/>
        </p:xfrm>
        <a:graphic>
          <a:graphicData uri="http://schemas.openxmlformats.org/presentationml/2006/ole">
            <p:oleObj spid="_x0000_s235523" name="Equation" r:id="rId5" imgW="1130300" imgH="190500" progId="Equation.DSMT4">
              <p:embed/>
            </p:oleObj>
          </a:graphicData>
        </a:graphic>
      </p:graphicFrame>
      <p:pic>
        <p:nvPicPr>
          <p:cNvPr id="19" name="Picture 18" descr="Fig4-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5715000" y="1867295"/>
            <a:ext cx="45719" cy="60064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57200" y="5867401"/>
            <a:ext cx="5283200" cy="461665"/>
            <a:chOff x="457200" y="5867401"/>
            <a:chExt cx="5283200" cy="461665"/>
          </a:xfrm>
        </p:grpSpPr>
        <p:sp>
          <p:nvSpPr>
            <p:cNvPr id="29" name="TextBox 28"/>
            <p:cNvSpPr txBox="1"/>
            <p:nvPr/>
          </p:nvSpPr>
          <p:spPr>
            <a:xfrm>
              <a:off x="457200" y="5867401"/>
              <a:ext cx="411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Dielectric Liquids</a:t>
              </a:r>
              <a:endParaRPr lang="en-US" dirty="0"/>
            </a:p>
          </p:txBody>
        </p:sp>
        <p:graphicFrame>
          <p:nvGraphicFramePr>
            <p:cNvPr id="235527" name="Object 7"/>
            <p:cNvGraphicFramePr>
              <a:graphicFrameLocks noChangeAspect="1"/>
            </p:cNvGraphicFramePr>
            <p:nvPr/>
          </p:nvGraphicFramePr>
          <p:xfrm>
            <a:off x="3124200" y="5943600"/>
            <a:ext cx="2616200" cy="381000"/>
          </p:xfrm>
          <a:graphic>
            <a:graphicData uri="http://schemas.openxmlformats.org/presentationml/2006/ole">
              <p:oleObj spid="_x0000_s235527" name="Equation" r:id="rId7" imgW="1308100" imgH="190500" progId="Equation.DSMT4">
                <p:embed/>
              </p:oleObj>
            </a:graphicData>
          </a:graphic>
        </p:graphicFrame>
      </p:grpSp>
      <p:pic>
        <p:nvPicPr>
          <p:cNvPr id="25" name="Picture 24" descr="de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1142999"/>
            <a:ext cx="1447800" cy="2850823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533400" y="3962400"/>
            <a:ext cx="4165600" cy="1798260"/>
            <a:chOff x="533400" y="3962400"/>
            <a:chExt cx="4165600" cy="1798260"/>
          </a:xfrm>
        </p:grpSpPr>
        <p:sp>
          <p:nvSpPr>
            <p:cNvPr id="18" name="TextBox 17"/>
            <p:cNvSpPr txBox="1"/>
            <p:nvPr/>
          </p:nvSpPr>
          <p:spPr>
            <a:xfrm>
              <a:off x="533400" y="4191000"/>
              <a:ext cx="119350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Liquid</a:t>
              </a:r>
            </a:p>
            <a:p>
              <a:r>
                <a:rPr lang="en-US" dirty="0" smtClean="0"/>
                <a:t>Crystals</a:t>
              </a:r>
            </a:p>
            <a:p>
              <a:r>
                <a:rPr lang="en-US" dirty="0" smtClean="0"/>
                <a:t>1982</a:t>
              </a:r>
            </a:p>
            <a:p>
              <a:endParaRPr lang="en-US" dirty="0"/>
            </a:p>
          </p:txBody>
        </p:sp>
        <p:pic>
          <p:nvPicPr>
            <p:cNvPr id="26" name="Picture 25" descr="nem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33600" y="3962400"/>
              <a:ext cx="2565400" cy="1549400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4766733" y="376766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4965700" y="2895600"/>
            <a:ext cx="4178300" cy="3290048"/>
            <a:chOff x="4965700" y="2895600"/>
            <a:chExt cx="4178300" cy="3290048"/>
          </a:xfrm>
        </p:grpSpPr>
        <p:graphicFrame>
          <p:nvGraphicFramePr>
            <p:cNvPr id="24" name="Object 2"/>
            <p:cNvGraphicFramePr>
              <a:graphicFrameLocks noChangeAspect="1"/>
            </p:cNvGraphicFramePr>
            <p:nvPr/>
          </p:nvGraphicFramePr>
          <p:xfrm>
            <a:off x="4965700" y="2895600"/>
            <a:ext cx="4178300" cy="533400"/>
          </p:xfrm>
          <a:graphic>
            <a:graphicData uri="http://schemas.openxmlformats.org/presentationml/2006/ole">
              <p:oleObj spid="_x0000_s235524" name="Equation" r:id="rId10" imgW="2387600" imgH="304800" progId="Equation.DSMT4">
                <p:embed/>
              </p:oleObj>
            </a:graphicData>
          </a:graphic>
        </p:graphicFrame>
        <p:pic>
          <p:nvPicPr>
            <p:cNvPr id="33" name="Picture 32" descr="nematicsss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48400" y="3657600"/>
              <a:ext cx="1924335" cy="252804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 smtClean="0"/>
              <a:t>Pershan/SNIP</a:t>
            </a:r>
          </a:p>
          <a:p>
            <a:r>
              <a:rPr lang="en-US" dirty="0" smtClean="0"/>
              <a:t>)</a:t>
            </a:r>
            <a:r>
              <a:rPr lang="en-US" dirty="0"/>
              <a:t>.</a:t>
            </a:r>
            <a:endParaRPr lang="en-US" sz="800" dirty="0"/>
          </a:p>
        </p:txBody>
      </p:sp>
      <p:sp>
        <p:nvSpPr>
          <p:cNvPr id="4608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12755D9-9519-E84A-8E1F-9C6E551D6249}" type="slidenum">
              <a:rPr lang="en-US"/>
              <a:pPr/>
              <a:t>8</a:t>
            </a:fld>
            <a:endParaRPr lang="en-US"/>
          </a:p>
        </p:txBody>
      </p:sp>
      <p:sp>
        <p:nvSpPr>
          <p:cNvPr id="460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/>
              <a:t>Free Surfaces of Non-Metallic vs Metallic Liquids(Layered)</a:t>
            </a:r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33400" y="1295400"/>
            <a:ext cx="2627313" cy="1530350"/>
            <a:chOff x="432" y="816"/>
            <a:chExt cx="1655" cy="964"/>
          </a:xfrm>
        </p:grpSpPr>
        <p:pic>
          <p:nvPicPr>
            <p:cNvPr id="46103" name="Picture 5" descr="Chapela_77_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20" y="1056"/>
              <a:ext cx="1367" cy="7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104" name="Text Box 6"/>
            <p:cNvSpPr txBox="1">
              <a:spLocks noChangeArrowheads="1"/>
            </p:cNvSpPr>
            <p:nvPr/>
          </p:nvSpPr>
          <p:spPr bwMode="auto">
            <a:xfrm>
              <a:off x="432" y="816"/>
              <a:ext cx="1502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Simuation (Lennard-Jones </a:t>
              </a:r>
              <a:br>
                <a:rPr lang="en-US" sz="1600"/>
              </a:br>
              <a:r>
                <a:rPr lang="en-US" sz="1600"/>
                <a:t>Non-Metallic Liquids)</a:t>
              </a:r>
              <a:endParaRPr lang="en-US" sz="2200"/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3657600" y="1371600"/>
            <a:ext cx="5486400" cy="1279525"/>
            <a:chOff x="2304" y="864"/>
            <a:chExt cx="3456" cy="806"/>
          </a:xfrm>
        </p:grpSpPr>
        <p:sp>
          <p:nvSpPr>
            <p:cNvPr id="46101" name="Text Box 8"/>
            <p:cNvSpPr txBox="1">
              <a:spLocks noChangeArrowheads="1"/>
            </p:cNvSpPr>
            <p:nvPr/>
          </p:nvSpPr>
          <p:spPr bwMode="auto">
            <a:xfrm>
              <a:off x="2880" y="864"/>
              <a:ext cx="25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/>
                <a:t>D'Evelyn &amp; . Rice,  J. Chem. Phys., 1983.</a:t>
              </a:r>
            </a:p>
          </p:txBody>
        </p:sp>
        <p:sp>
          <p:nvSpPr>
            <p:cNvPr id="46102" name="Text Box 9"/>
            <p:cNvSpPr txBox="1">
              <a:spLocks noChangeArrowheads="1"/>
            </p:cNvSpPr>
            <p:nvPr/>
          </p:nvSpPr>
          <p:spPr bwMode="auto">
            <a:xfrm>
              <a:off x="2304" y="1152"/>
              <a:ext cx="345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457200" indent="-393700" algn="ctr">
                <a:spcBef>
                  <a:spcPct val="50000"/>
                </a:spcBef>
              </a:pPr>
              <a:r>
                <a:rPr lang="en-US" b="1" i="1">
                  <a:solidFill>
                    <a:srgbClr val="FF0000"/>
                  </a:solidFill>
                </a:rPr>
                <a:t>For Metals </a:t>
              </a:r>
              <a:r>
                <a:rPr lang="en-US" b="1" i="1" u="sng"/>
                <a:t>Particle-Particle Interactions</a:t>
              </a:r>
              <a:r>
                <a:rPr lang="en-US" i="1"/>
                <a:t> </a:t>
              </a:r>
              <a:br>
                <a:rPr lang="en-US" i="1"/>
              </a:br>
              <a:r>
                <a:rPr lang="en-US" b="1" i="1">
                  <a:solidFill>
                    <a:srgbClr val="FF0000"/>
                  </a:solidFill>
                </a:rPr>
                <a:t>Change Across The Surface</a:t>
              </a:r>
              <a:r>
                <a:rPr lang="en-US"/>
                <a:t> 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574675" y="2743200"/>
            <a:ext cx="3997325" cy="2844800"/>
            <a:chOff x="240" y="1752"/>
            <a:chExt cx="2518" cy="1792"/>
          </a:xfrm>
        </p:grpSpPr>
        <p:sp>
          <p:nvSpPr>
            <p:cNvPr id="46098" name="Text Box 11"/>
            <p:cNvSpPr txBox="1">
              <a:spLocks noChangeArrowheads="1"/>
            </p:cNvSpPr>
            <p:nvPr/>
          </p:nvSpPr>
          <p:spPr bwMode="auto">
            <a:xfrm>
              <a:off x="240" y="2373"/>
              <a:ext cx="1344" cy="577"/>
            </a:xfrm>
            <a:prstGeom prst="rect">
              <a:avLst/>
            </a:prstGeom>
            <a:solidFill>
              <a:srgbClr val="99CC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6075" indent="-346075">
                <a:spcBef>
                  <a:spcPct val="50000"/>
                </a:spcBef>
              </a:pPr>
              <a:r>
                <a:rPr lang="en-US" sz="1800"/>
                <a:t>Interactions are Same in Vapor and Liquid</a:t>
              </a:r>
            </a:p>
          </p:txBody>
        </p:sp>
        <p:pic>
          <p:nvPicPr>
            <p:cNvPr id="46099" name="Picture 1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06" y="1752"/>
              <a:ext cx="1152" cy="1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100" name="Text Box 13"/>
            <p:cNvSpPr txBox="1">
              <a:spLocks noChangeArrowheads="1"/>
            </p:cNvSpPr>
            <p:nvPr/>
          </p:nvSpPr>
          <p:spPr bwMode="auto">
            <a:xfrm>
              <a:off x="266" y="1760"/>
              <a:ext cx="1408" cy="231"/>
            </a:xfrm>
            <a:prstGeom prst="rect">
              <a:avLst/>
            </a:prstGeom>
            <a:solidFill>
              <a:schemeClr val="accent1"/>
            </a:solidFill>
            <a:ln w="19050">
              <a:noFill/>
              <a:miter lim="800000"/>
              <a:headEnd type="none" w="sm" len="lg"/>
              <a:tailEnd type="none" w="sm" len="lg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/>
                <a:t>Dielectric Liquids</a:t>
              </a:r>
              <a:endParaRPr lang="en-US"/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4572000" y="2743200"/>
            <a:ext cx="4229100" cy="3016250"/>
            <a:chOff x="2880" y="1730"/>
            <a:chExt cx="2664" cy="1900"/>
          </a:xfrm>
        </p:grpSpPr>
        <p:sp>
          <p:nvSpPr>
            <p:cNvPr id="46091" name="Text Box 15"/>
            <p:cNvSpPr txBox="1">
              <a:spLocks noChangeArrowheads="1"/>
            </p:cNvSpPr>
            <p:nvPr/>
          </p:nvSpPr>
          <p:spPr bwMode="auto">
            <a:xfrm>
              <a:off x="4176" y="2160"/>
              <a:ext cx="1261" cy="212"/>
            </a:xfrm>
            <a:prstGeom prst="rect">
              <a:avLst/>
            </a:prstGeom>
            <a:solidFill>
              <a:srgbClr val="99CC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Vapor: Neutral Atoms</a:t>
              </a:r>
            </a:p>
          </p:txBody>
        </p:sp>
        <p:sp>
          <p:nvSpPr>
            <p:cNvPr id="46092" name="Text Box 16"/>
            <p:cNvSpPr txBox="1">
              <a:spLocks noChangeArrowheads="1"/>
            </p:cNvSpPr>
            <p:nvPr/>
          </p:nvSpPr>
          <p:spPr bwMode="auto">
            <a:xfrm>
              <a:off x="4176" y="2956"/>
              <a:ext cx="1368" cy="674"/>
            </a:xfrm>
            <a:prstGeom prst="rect">
              <a:avLst/>
            </a:prstGeom>
            <a:solidFill>
              <a:srgbClr val="99CC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6075" indent="-346075">
                <a:spcBef>
                  <a:spcPct val="50000"/>
                </a:spcBef>
              </a:pPr>
              <a:r>
                <a:rPr lang="en-US" sz="1600"/>
                <a:t>Liquid:</a:t>
              </a:r>
              <a:br>
                <a:rPr lang="en-US" sz="1600"/>
              </a:br>
              <a:r>
                <a:rPr lang="en-US" sz="1600"/>
                <a:t> Positive Ions in Sea of Negative Fermi Liquid</a:t>
              </a:r>
              <a:endParaRPr lang="en-US"/>
            </a:p>
          </p:txBody>
        </p:sp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4343" y="2408"/>
              <a:ext cx="1075" cy="480"/>
              <a:chOff x="4343" y="2408"/>
              <a:chExt cx="1075" cy="480"/>
            </a:xfrm>
          </p:grpSpPr>
          <p:sp>
            <p:nvSpPr>
              <p:cNvPr id="46096" name="Text Box 18"/>
              <p:cNvSpPr txBox="1">
                <a:spLocks noChangeArrowheads="1"/>
              </p:cNvSpPr>
              <p:nvPr/>
            </p:nvSpPr>
            <p:spPr bwMode="auto">
              <a:xfrm>
                <a:off x="4556" y="2454"/>
                <a:ext cx="862" cy="404"/>
              </a:xfrm>
              <a:prstGeom prst="rect">
                <a:avLst/>
              </a:prstGeom>
              <a:noFill/>
              <a:ln w="19050">
                <a:noFill/>
                <a:miter lim="800000"/>
                <a:headEnd type="none" w="sm" len="lg"/>
                <a:tailEnd type="none" w="sm" len="lg"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 i="1"/>
                  <a:t>Different Interactions</a:t>
                </a:r>
                <a:endParaRPr lang="en-US"/>
              </a:p>
            </p:txBody>
          </p:sp>
          <p:sp>
            <p:nvSpPr>
              <p:cNvPr id="46097" name="Line 19"/>
              <p:cNvSpPr>
                <a:spLocks noChangeShapeType="1"/>
              </p:cNvSpPr>
              <p:nvPr/>
            </p:nvSpPr>
            <p:spPr bwMode="auto">
              <a:xfrm>
                <a:off x="4343" y="2408"/>
                <a:ext cx="0" cy="480"/>
              </a:xfrm>
              <a:prstGeom prst="line">
                <a:avLst/>
              </a:prstGeom>
              <a:noFill/>
              <a:ln w="57150" cmpd="thinThick">
                <a:solidFill>
                  <a:schemeClr val="tx1"/>
                </a:solidFill>
                <a:round/>
                <a:headEnd type="triangle" w="sm" len="lg"/>
                <a:tailEnd type="triangle" w="sm" len="lg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46094" name="Picture 20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880" y="2042"/>
              <a:ext cx="1152" cy="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095" name="Text Box 21"/>
            <p:cNvSpPr txBox="1">
              <a:spLocks noChangeArrowheads="1"/>
            </p:cNvSpPr>
            <p:nvPr/>
          </p:nvSpPr>
          <p:spPr bwMode="auto">
            <a:xfrm>
              <a:off x="4066" y="1730"/>
              <a:ext cx="1408" cy="231"/>
            </a:xfrm>
            <a:prstGeom prst="rect">
              <a:avLst/>
            </a:prstGeom>
            <a:solidFill>
              <a:schemeClr val="accent1"/>
            </a:solidFill>
            <a:ln w="19050">
              <a:noFill/>
              <a:miter lim="800000"/>
              <a:headEnd type="none" w="sm" len="lg"/>
              <a:tailEnd type="none" w="sm" len="lg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/>
                <a:t>Metallic Liquids</a:t>
              </a:r>
            </a:p>
          </p:txBody>
        </p:sp>
      </p:grpSp>
      <p:sp>
        <p:nvSpPr>
          <p:cNvPr id="36886" name="Text Box 22"/>
          <p:cNvSpPr txBox="1">
            <a:spLocks noChangeArrowheads="1"/>
          </p:cNvSpPr>
          <p:nvPr/>
        </p:nvSpPr>
        <p:spPr bwMode="auto">
          <a:xfrm>
            <a:off x="533400" y="5638800"/>
            <a:ext cx="5684838" cy="457200"/>
          </a:xfrm>
          <a:prstGeom prst="rect">
            <a:avLst/>
          </a:prstGeom>
          <a:solidFill>
            <a:srgbClr val="FAF58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This induces Layer Structure of LM Surface!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990600" y="6096000"/>
            <a:ext cx="7162800" cy="457200"/>
            <a:chOff x="990600" y="6096000"/>
            <a:chExt cx="7162800" cy="457200"/>
          </a:xfrm>
        </p:grpSpPr>
        <p:sp>
          <p:nvSpPr>
            <p:cNvPr id="36887" name="Text Box 23"/>
            <p:cNvSpPr txBox="1">
              <a:spLocks noChangeArrowheads="1"/>
            </p:cNvSpPr>
            <p:nvPr/>
          </p:nvSpPr>
          <p:spPr bwMode="auto">
            <a:xfrm>
              <a:off x="990600" y="6096000"/>
              <a:ext cx="7162800" cy="427038"/>
            </a:xfrm>
            <a:prstGeom prst="rect">
              <a:avLst/>
            </a:prstGeom>
            <a:solidFill>
              <a:srgbClr val="DFE328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200" b="1" dirty="0">
                  <a:solidFill>
                    <a:srgbClr val="97090B"/>
                  </a:solidFill>
                </a:rPr>
                <a:t>Goal: Measure Intrinsic Surface Structure Factor</a:t>
              </a:r>
              <a:r>
                <a:rPr lang="en-US" sz="2200" b="1" dirty="0" smtClean="0">
                  <a:solidFill>
                    <a:srgbClr val="97090B"/>
                  </a:solidFill>
                </a:rPr>
                <a:t> </a:t>
              </a:r>
              <a:endParaRPr lang="en-US" sz="2200" dirty="0"/>
            </a:p>
          </p:txBody>
        </p:sp>
        <p:graphicFrame>
          <p:nvGraphicFramePr>
            <p:cNvPr id="25" name="Object 24"/>
            <p:cNvGraphicFramePr>
              <a:graphicFrameLocks noChangeAspect="1"/>
            </p:cNvGraphicFramePr>
            <p:nvPr/>
          </p:nvGraphicFramePr>
          <p:xfrm>
            <a:off x="7239000" y="6096000"/>
            <a:ext cx="800100" cy="457200"/>
          </p:xfrm>
          <a:graphic>
            <a:graphicData uri="http://schemas.openxmlformats.org/presentationml/2006/ole">
              <p:oleObj spid="_x0000_s271362" name="Equation" r:id="rId7" imgW="444500" imgH="254000" progId="Equation.DSMT4">
                <p:embed/>
              </p:oleObj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86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514600" y="3200400"/>
            <a:ext cx="5983288" cy="3437930"/>
            <a:chOff x="2971800" y="3048000"/>
            <a:chExt cx="5983288" cy="3437930"/>
          </a:xfrm>
        </p:grpSpPr>
        <p:grpSp>
          <p:nvGrpSpPr>
            <p:cNvPr id="13" name="Group 4"/>
            <p:cNvGrpSpPr>
              <a:grpSpLocks/>
            </p:cNvGrpSpPr>
            <p:nvPr/>
          </p:nvGrpSpPr>
          <p:grpSpPr bwMode="auto">
            <a:xfrm>
              <a:off x="5943600" y="3048000"/>
              <a:ext cx="3011488" cy="3200400"/>
              <a:chOff x="2981" y="1222"/>
              <a:chExt cx="2521" cy="2736"/>
            </a:xfrm>
          </p:grpSpPr>
          <p:pic>
            <p:nvPicPr>
              <p:cNvPr id="15" name="Picture 5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981" y="1222"/>
                <a:ext cx="2412" cy="2736"/>
              </a:xfrm>
              <a:prstGeom prst="rect">
                <a:avLst/>
              </a:prstGeom>
              <a:noFill/>
            </p:spPr>
          </p:pic>
          <p:sp>
            <p:nvSpPr>
              <p:cNvPr id="16" name="Text Box 6"/>
              <p:cNvSpPr txBox="1">
                <a:spLocks noChangeArrowheads="1"/>
              </p:cNvSpPr>
              <p:nvPr/>
            </p:nvSpPr>
            <p:spPr bwMode="auto">
              <a:xfrm>
                <a:off x="5151" y="2490"/>
                <a:ext cx="351" cy="288"/>
              </a:xfrm>
              <a:prstGeom prst="rect">
                <a:avLst/>
              </a:prstGeom>
              <a:noFill/>
              <a:ln w="19050">
                <a:noFill/>
                <a:miter lim="800000"/>
                <a:headEnd type="none" w="sm" len="lg"/>
                <a:tailEnd type="none" w="sm" len="lg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400"/>
                  <a:t>Hg</a:t>
                </a:r>
              </a:p>
            </p:txBody>
          </p:sp>
          <p:sp>
            <p:nvSpPr>
              <p:cNvPr id="17" name="Text Box 7"/>
              <p:cNvSpPr txBox="1">
                <a:spLocks noChangeArrowheads="1"/>
              </p:cNvSpPr>
              <p:nvPr/>
            </p:nvSpPr>
            <p:spPr bwMode="auto">
              <a:xfrm>
                <a:off x="5174" y="3462"/>
                <a:ext cx="276" cy="288"/>
              </a:xfrm>
              <a:prstGeom prst="rect">
                <a:avLst/>
              </a:prstGeom>
              <a:noFill/>
              <a:ln w="19050">
                <a:noFill/>
                <a:miter lim="800000"/>
                <a:headEnd type="none" w="sm" len="lg"/>
                <a:tailEnd type="none" w="sm" len="lg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400"/>
                  <a:t>In</a:t>
                </a:r>
              </a:p>
            </p:txBody>
          </p:sp>
          <p:sp>
            <p:nvSpPr>
              <p:cNvPr id="18" name="Text Box 8"/>
              <p:cNvSpPr txBox="1">
                <a:spLocks noChangeArrowheads="1"/>
              </p:cNvSpPr>
              <p:nvPr/>
            </p:nvSpPr>
            <p:spPr bwMode="auto">
              <a:xfrm>
                <a:off x="5143" y="3008"/>
                <a:ext cx="340" cy="288"/>
              </a:xfrm>
              <a:prstGeom prst="rect">
                <a:avLst/>
              </a:prstGeom>
              <a:noFill/>
              <a:ln w="19050">
                <a:noFill/>
                <a:miter lim="800000"/>
                <a:headEnd type="none" w="sm" len="lg"/>
                <a:tailEnd type="none" w="sm" len="lg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400"/>
                  <a:t>Ga</a:t>
                </a: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2971800" y="5562600"/>
              <a:ext cx="30480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dirty="0" smtClean="0"/>
                <a:t>Hg: </a:t>
              </a:r>
              <a:r>
                <a:rPr lang="en-US" sz="1800" dirty="0" err="1" smtClean="0"/>
                <a:t>Magnussen</a:t>
              </a:r>
              <a:r>
                <a:rPr lang="en-US" sz="1800" dirty="0" smtClean="0"/>
                <a:t> et al. (1995).</a:t>
              </a:r>
            </a:p>
            <a:p>
              <a:r>
                <a:rPr lang="en-US" sz="1800" dirty="0" err="1" smtClean="0"/>
                <a:t>Ga</a:t>
              </a:r>
              <a:r>
                <a:rPr lang="en-US" sz="1800" dirty="0" smtClean="0"/>
                <a:t>:  Regan et al.(1995)</a:t>
              </a:r>
            </a:p>
            <a:p>
              <a:r>
                <a:rPr lang="en-US" sz="1800" dirty="0" smtClean="0"/>
                <a:t>In: </a:t>
              </a:r>
              <a:r>
                <a:rPr lang="en-US" sz="1800" dirty="0" err="1" smtClean="0"/>
                <a:t>Tostmann</a:t>
              </a:r>
              <a:r>
                <a:rPr lang="en-US" sz="1800" dirty="0" smtClean="0"/>
                <a:t> et al.(1999)</a:t>
              </a:r>
              <a:endParaRPr lang="en-US" sz="18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6629400" cy="914400"/>
          </a:xfrm>
        </p:spPr>
        <p:txBody>
          <a:bodyPr/>
          <a:lstStyle/>
          <a:p>
            <a:pPr algn="l"/>
            <a:r>
              <a:rPr lang="en-US" sz="2800" dirty="0" smtClean="0"/>
              <a:t>Type I: Elemental Liquid</a:t>
            </a:r>
            <a:br>
              <a:rPr lang="en-US" sz="2800" dirty="0" smtClean="0"/>
            </a:br>
            <a:r>
              <a:rPr lang="en-US" sz="2800" dirty="0" smtClean="0"/>
              <a:t>Layer Response of Bulk Susceptibility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Pershan/LAMXIV</a:t>
            </a:r>
          </a:p>
          <a:p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81000" y="3733800"/>
          <a:ext cx="3783012" cy="609600"/>
        </p:xfrm>
        <a:graphic>
          <a:graphicData uri="http://schemas.openxmlformats.org/presentationml/2006/ole">
            <p:oleObj spid="_x0000_s61443" name="Equation" r:id="rId5" imgW="2679700" imgH="431800" progId="Equation.DSMT4">
              <p:embed/>
            </p:oleObj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609600" y="1143000"/>
            <a:ext cx="7061350" cy="1581586"/>
            <a:chOff x="609600" y="1143000"/>
            <a:chExt cx="7061350" cy="1581586"/>
          </a:xfrm>
        </p:grpSpPr>
        <p:pic>
          <p:nvPicPr>
            <p:cNvPr id="7" name="Picture 6" descr="met-vap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6000" y="1143000"/>
              <a:ext cx="1574950" cy="1581586"/>
            </a:xfrm>
            <a:prstGeom prst="rect">
              <a:avLst/>
            </a:prstGeom>
          </p:spPr>
        </p:pic>
        <p:sp>
          <p:nvSpPr>
            <p:cNvPr id="11" name="Text Box 15"/>
            <p:cNvSpPr txBox="1">
              <a:spLocks noChangeArrowheads="1"/>
            </p:cNvSpPr>
            <p:nvPr/>
          </p:nvSpPr>
          <p:spPr bwMode="auto">
            <a:xfrm>
              <a:off x="609600" y="1447800"/>
              <a:ext cx="4724400" cy="461665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 type="none" w="sm" len="lg"/>
              <a:tailEnd type="none" w="sm" len="lg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" pitchFamily="24" charset="0"/>
                  <a:ea typeface="ＭＳ Ｐゴシック" pitchFamily="24" charset="-128"/>
                  <a:cs typeface="ＭＳ Ｐゴシック" pitchFamily="24" charset="-128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" pitchFamily="24" charset="0"/>
                  <a:ea typeface="ＭＳ Ｐゴシック" pitchFamily="24" charset="-128"/>
                  <a:cs typeface="ＭＳ Ｐゴシック" pitchFamily="24" charset="-128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" pitchFamily="24" charset="0"/>
                  <a:ea typeface="ＭＳ Ｐゴシック" pitchFamily="24" charset="-128"/>
                  <a:cs typeface="ＭＳ Ｐゴシック" pitchFamily="24" charset="-128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" pitchFamily="24" charset="0"/>
                  <a:ea typeface="ＭＳ Ｐゴシック" pitchFamily="24" charset="-128"/>
                  <a:cs typeface="ＭＳ Ｐゴシック" pitchFamily="24" charset="-128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" pitchFamily="24" charset="0"/>
                  <a:ea typeface="ＭＳ Ｐゴシック" pitchFamily="24" charset="-128"/>
                  <a:cs typeface="ＭＳ Ｐゴシック" pitchFamily="24" charset="-128"/>
                </a:defRPr>
              </a:lvl5pPr>
              <a:lvl6pPr marL="22860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Times" pitchFamily="24" charset="0"/>
                  <a:ea typeface="ＭＳ Ｐゴシック" pitchFamily="24" charset="-128"/>
                  <a:cs typeface="ＭＳ Ｐゴシック" pitchFamily="24" charset="-128"/>
                </a:defRPr>
              </a:lvl6pPr>
              <a:lvl7pPr marL="27432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Times" pitchFamily="24" charset="0"/>
                  <a:ea typeface="ＭＳ Ｐゴシック" pitchFamily="24" charset="-128"/>
                  <a:cs typeface="ＭＳ Ｐゴシック" pitchFamily="24" charset="-128"/>
                </a:defRPr>
              </a:lvl7pPr>
              <a:lvl8pPr marL="32004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Times" pitchFamily="24" charset="0"/>
                  <a:ea typeface="ＭＳ Ｐゴシック" pitchFamily="24" charset="-128"/>
                  <a:cs typeface="ＭＳ Ｐゴシック" pitchFamily="24" charset="-128"/>
                </a:defRPr>
              </a:lvl8pPr>
              <a:lvl9pPr marL="36576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Times" pitchFamily="24" charset="0"/>
                  <a:ea typeface="ＭＳ Ｐゴシック" pitchFamily="24" charset="-128"/>
                  <a:cs typeface="ＭＳ Ｐゴシック" pitchFamily="24" charset="-128"/>
                </a:defRPr>
              </a:lvl9pPr>
            </a:lstStyle>
            <a:p>
              <a:pPr marL="747713" indent="-747713">
                <a:spcBef>
                  <a:spcPct val="50000"/>
                </a:spcBef>
              </a:pPr>
              <a:r>
                <a:rPr lang="en-US" sz="2400" b="1" dirty="0">
                  <a:solidFill>
                    <a:srgbClr val="AC0C10"/>
                  </a:solidFill>
                </a:rPr>
                <a:t>Metallic </a:t>
              </a:r>
              <a:r>
                <a:rPr lang="en-US" sz="2400" b="1" dirty="0" smtClean="0">
                  <a:solidFill>
                    <a:srgbClr val="AC0C10"/>
                  </a:solidFill>
                </a:rPr>
                <a:t>Liquids</a:t>
              </a:r>
              <a:r>
                <a:rPr lang="en-US" sz="2400" dirty="0" smtClean="0"/>
                <a:t> </a:t>
              </a:r>
              <a:r>
                <a:rPr lang="en-US" sz="1800" dirty="0" smtClean="0"/>
                <a:t>(</a:t>
              </a:r>
              <a:r>
                <a:rPr lang="en-US" sz="1800" dirty="0" err="1"/>
                <a:t>D’Evelyn</a:t>
              </a:r>
              <a:r>
                <a:rPr lang="en-US" sz="1800" dirty="0"/>
                <a:t> &amp; Rice ‘83)</a:t>
              </a:r>
              <a:endParaRPr lang="en-US" sz="2400" dirty="0"/>
            </a:p>
          </p:txBody>
        </p:sp>
      </p:grpSp>
      <p:pic>
        <p:nvPicPr>
          <p:cNvPr id="19" name="Picture 18" descr="surfaces'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1828800"/>
            <a:ext cx="4242857" cy="1882143"/>
          </a:xfrm>
          <a:prstGeom prst="rect">
            <a:avLst/>
          </a:prstGeom>
        </p:spPr>
      </p:pic>
      <p:graphicFrame>
        <p:nvGraphicFramePr>
          <p:cNvPr id="61446" name="Object 6"/>
          <p:cNvGraphicFramePr>
            <a:graphicFrameLocks noChangeAspect="1"/>
          </p:cNvGraphicFramePr>
          <p:nvPr/>
        </p:nvGraphicFramePr>
        <p:xfrm>
          <a:off x="304800" y="4495800"/>
          <a:ext cx="4983163" cy="1143000"/>
        </p:xfrm>
        <a:graphic>
          <a:graphicData uri="http://schemas.openxmlformats.org/presentationml/2006/ole">
            <p:oleObj spid="_x0000_s61446" name="Equation" r:id="rId8" imgW="2768600" imgH="6350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MXIV_6-8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ＭＳ Ｐゴシック"/>
        <a:cs typeface="ＭＳ Ｐゴシック"/>
      </a:majorFont>
      <a:minorFont>
        <a:latin typeface="Time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arrow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4" charset="0"/>
            <a:ea typeface="ＭＳ Ｐゴシック" pitchFamily="24" charset="-128"/>
            <a:cs typeface="ＭＳ Ｐゴシック" pitchFamily="2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arrow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4" charset="0"/>
            <a:ea typeface="ＭＳ Ｐゴシック" pitchFamily="24" charset="-128"/>
            <a:cs typeface="ＭＳ Ｐゴシック" pitchFamily="24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LAMXIV_6-8.pptx</Template>
  <TotalTime>2294</TotalTime>
  <Words>1554</Words>
  <Application>Microsoft Macintosh PowerPoint</Application>
  <PresentationFormat>On-screen Show (4:3)</PresentationFormat>
  <Paragraphs>363</Paragraphs>
  <Slides>25</Slides>
  <Notes>24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LAMXIV_6-8</vt:lpstr>
      <vt:lpstr>Equation</vt:lpstr>
      <vt:lpstr>MathType 6.0 Equation</vt:lpstr>
      <vt:lpstr>X-ray Scattering: Liquid Metal/Vapor Interfaces  P.S. Pershan SEAS &amp; Dept of Physics, Harvard  Univ., Cambridge, MA, US</vt:lpstr>
      <vt:lpstr>Our Group.</vt:lpstr>
      <vt:lpstr>Liquid Surface Reflectometer</vt:lpstr>
      <vt:lpstr>Fresnel X-ray Reflectivity</vt:lpstr>
      <vt:lpstr>Grazing Incidence Diffraction (GID)</vt:lpstr>
      <vt:lpstr>Real Liquid Surfaces</vt:lpstr>
      <vt:lpstr>Surface Structure Factor</vt:lpstr>
      <vt:lpstr>Free Surfaces of Non-Metallic vs Metallic Liquids(Layered)</vt:lpstr>
      <vt:lpstr>Type I: Elemental Liquid Layer Response of Bulk Susceptibility</vt:lpstr>
      <vt:lpstr>Type II: Surface Adsorption(Ga-Bi alloy)   Bulk Phase Coexistence</vt:lpstr>
      <vt:lpstr>TypeIIIa: Surface Phase Transition 2 Phase Binary Solution</vt:lpstr>
      <vt:lpstr>Structure Factor &amp;Thermal Effects Debye-WallerCapillary Waves</vt:lpstr>
      <vt:lpstr> Debye-Waller Demonstration</vt:lpstr>
      <vt:lpstr>Distorted Crystal Layer Model</vt:lpstr>
      <vt:lpstr>Elemental Liquid Metals Studied</vt:lpstr>
      <vt:lpstr>Eutectic Alloys</vt:lpstr>
      <vt:lpstr>Gibbs Surface Adsorption(BiSn)</vt:lpstr>
      <vt:lpstr>Surface Freezing  Au82Si18Eutectic</vt:lpstr>
      <vt:lpstr>Slide 19</vt:lpstr>
      <vt:lpstr>Slide 20</vt:lpstr>
      <vt:lpstr>Slide 21</vt:lpstr>
      <vt:lpstr>AuGe Eutectic(Should be Similar to Au-Si)</vt:lpstr>
      <vt:lpstr>Surface Freezing of Au82Si18 and Glass Forming!</vt:lpstr>
      <vt:lpstr>Slide 24</vt:lpstr>
      <vt:lpstr>Summary</vt:lpstr>
    </vt:vector>
  </TitlesOfParts>
  <Company>Harvard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X-ray Scattering Studies From Liquid Metal Surfaces P.S. Pershan SEAS &amp; Dept of Physics, Harvard  Univ., Cambridge, MA, USA</dc:title>
  <dc:creator>Peter Pershan</dc:creator>
  <cp:lastModifiedBy>Peter Pershan</cp:lastModifiedBy>
  <cp:revision>124</cp:revision>
  <cp:lastPrinted>2006-06-12T16:33:51Z</cp:lastPrinted>
  <dcterms:created xsi:type="dcterms:W3CDTF">2010-08-25T14:00:09Z</dcterms:created>
  <dcterms:modified xsi:type="dcterms:W3CDTF">2010-08-25T15:12:32Z</dcterms:modified>
</cp:coreProperties>
</file>