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6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oleObject9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7" r:id="rId4"/>
    <p:sldId id="276" r:id="rId5"/>
    <p:sldId id="268" r:id="rId6"/>
    <p:sldId id="269" r:id="rId7"/>
    <p:sldId id="272" r:id="rId8"/>
    <p:sldId id="273" r:id="rId9"/>
    <p:sldId id="274" r:id="rId10"/>
    <p:sldId id="275" r:id="rId11"/>
    <p:sldId id="270" r:id="rId12"/>
    <p:sldId id="271" r:id="rId1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AB30A"/>
    <a:srgbClr val="D00702"/>
    <a:srgbClr val="30E4FF"/>
    <a:srgbClr val="B30623"/>
    <a:srgbClr val="FF9A94"/>
    <a:srgbClr val="C7FEFF"/>
    <a:srgbClr val="435556"/>
    <a:srgbClr val="E7E7E7"/>
    <a:srgbClr val="FF2C2C"/>
    <a:srgbClr val="B6FF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7819" autoAdjust="0"/>
    <p:restoredTop sz="92347" autoAdjust="0"/>
  </p:normalViewPr>
  <p:slideViewPr>
    <p:cSldViewPr>
      <p:cViewPr>
        <p:scale>
          <a:sx n="100" d="100"/>
          <a:sy n="100" d="100"/>
        </p:scale>
        <p:origin x="-9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7" Type="http://schemas.openxmlformats.org/officeDocument/2006/relationships/image" Target="../media/image8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6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1" Type="http://schemas.openxmlformats.org/officeDocument/2006/relationships/image" Target="../media/image1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ict"/><Relationship Id="rId1" Type="http://schemas.openxmlformats.org/officeDocument/2006/relationships/image" Target="../media/image4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10A14-BDE1-42A4-940C-FF952DA37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4" charset="0"/>
              </a:defRPr>
            </a:lvl1pPr>
          </a:lstStyle>
          <a:p>
            <a:fld id="{3E4E13AD-7038-4BA1-A03C-7DB2AC4E3C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4C556-0094-E64F-A0F3-16FD795734E8}" type="slidenum">
              <a:rPr lang="en-US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B9362-7DFB-4B31-BD1F-1C918E67AB3C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13AD-7038-4BA1-A03C-7DB2AC4E3CF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E9BFC-2504-4032-82BA-3555182BC0A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Pershan/CARS-Jun09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65F72DE1-71A0-4F6F-AA6B-94AAED0B2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D2F739F-B34F-4641-AEB5-C59E89C60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810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0EDD7F65-D4D1-4902-8257-9A58A692F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808731E1-B2B9-443B-9E9F-B93FDC54F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08C636F0-45A7-4070-A276-712FE286D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371600"/>
            <a:ext cx="3848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8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CEB5CEAC-32F7-4FC6-AF11-06E06023E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8DE786C2-5C0E-4C2C-8BB9-891193DB3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5A3D3114-5DF2-4D17-91F4-D30622B7D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2CC1780A-255D-4500-B0B3-32DD0A4A4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C697D1A-4208-4B5A-B91E-4BCB12B23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D941B6-C46D-4199-9472-FA4877BDD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3716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itchFamily="24" charset="0"/>
              </a:defRPr>
            </a:lvl1pPr>
          </a:lstStyle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24" charset="0"/>
              </a:defRPr>
            </a:lvl1pPr>
          </a:lstStyle>
          <a:p>
            <a:r>
              <a:rPr lang="en-US"/>
              <a:t>Slide </a:t>
            </a:r>
            <a:fld id="{34F86FE4-D881-4CDE-B185-D0CB47B65E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ew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152400"/>
            <a:ext cx="1435100" cy="835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rgbClr val="760A1F"/>
          </a:solidFill>
          <a:latin typeface="Times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4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4" charset="2"/>
        <a:buChar char="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5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3.png"/><Relationship Id="rId4" Type="http://schemas.openxmlformats.org/officeDocument/2006/relationships/image" Target="../media/image5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Relationship Id="rId3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0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4" Type="http://schemas.openxmlformats.org/officeDocument/2006/relationships/image" Target="../media/image22.png"/><Relationship Id="rId10" Type="http://schemas.openxmlformats.org/officeDocument/2006/relationships/image" Target="../media/image28.png"/><Relationship Id="rId5" Type="http://schemas.openxmlformats.org/officeDocument/2006/relationships/image" Target="../media/image23.pdf"/><Relationship Id="rId7" Type="http://schemas.openxmlformats.org/officeDocument/2006/relationships/image" Target="../media/image25.pdf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27.png"/><Relationship Id="rId3" Type="http://schemas.openxmlformats.org/officeDocument/2006/relationships/image" Target="../media/image21.pdf"/><Relationship Id="rId6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4" Type="http://schemas.openxmlformats.org/officeDocument/2006/relationships/image" Target="../media/image31.png"/><Relationship Id="rId10" Type="http://schemas.openxmlformats.org/officeDocument/2006/relationships/image" Target="../media/image36.pdf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1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6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5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4.png"/><Relationship Id="rId7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553200" cy="1295400"/>
          </a:xfrm>
        </p:spPr>
        <p:txBody>
          <a:bodyPr/>
          <a:lstStyle/>
          <a:p>
            <a:r>
              <a:rPr lang="en-US" sz="2000" dirty="0" smtClean="0"/>
              <a:t>Liquid Metal Surfaces</a:t>
            </a:r>
            <a:br>
              <a:rPr lang="en-US" sz="2000" dirty="0" smtClean="0"/>
            </a:br>
            <a:r>
              <a:rPr lang="en-US" sz="2000" dirty="0" smtClean="0"/>
              <a:t>P. S. Pershan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SEAS &amp; Dept of Physics, Harvard  Univ., Cambridge, MA, USA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752600"/>
            <a:ext cx="7848600" cy="4572000"/>
          </a:xfrm>
        </p:spPr>
        <p:txBody>
          <a:bodyPr/>
          <a:lstStyle/>
          <a:p>
            <a:r>
              <a:rPr lang="en-US" dirty="0" smtClean="0"/>
              <a:t>Colleagues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Pershan/CARS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438400"/>
          <a:ext cx="762000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0000"/>
                <a:gridCol w="2540000"/>
                <a:gridCol w="2540000"/>
              </a:tblGrid>
              <a:tr h="2895600">
                <a:tc>
                  <a:txBody>
                    <a:bodyPr/>
                    <a:lstStyle/>
                    <a:p>
                      <a:r>
                        <a:rPr lang="en-US" sz="1800" b="0" u="none" kern="1200" dirty="0" smtClean="0">
                          <a:solidFill>
                            <a:srgbClr val="D33937"/>
                          </a:solidFill>
                        </a:rPr>
                        <a:t>Balagurusamy, V. S. K.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Berman, E.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201CDD"/>
                          </a:solidFill>
                        </a:rPr>
                        <a:t>Deutsch, M.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201CDD"/>
                          </a:solidFill>
                        </a:rPr>
                        <a:t>DiMasi, E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just"/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Fukuto, M.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Gebhardt , J.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Gog, T.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Graber,  T.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Grigoriev, A. </a:t>
                      </a:r>
                    </a:p>
                    <a:p>
                      <a:endParaRPr lang="en-US" sz="1800" b="0" u="none" kern="1200" dirty="0" smtClean="0">
                        <a:solidFill>
                          <a:srgbClr val="B30623"/>
                        </a:solidFill>
                      </a:endParaRPr>
                    </a:p>
                    <a:p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Huber, P.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Kawamoto, E. H.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Kuzmenko, I.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kern="1200" dirty="0" smtClean="0">
                          <a:solidFill>
                            <a:srgbClr val="0AB30A"/>
                          </a:solidFill>
                        </a:rPr>
                        <a:t>Lin, B. H. </a:t>
                      </a:r>
                      <a:endParaRPr lang="en-US" sz="1800" b="1" u="sng" kern="1200" dirty="0" smtClean="0">
                        <a:solidFill>
                          <a:srgbClr val="0AB30A"/>
                        </a:solidFill>
                      </a:endParaRPr>
                    </a:p>
                    <a:p>
                      <a:r>
                        <a:rPr lang="en-US" sz="1800" b="0" u="none" kern="1200" dirty="0" smtClean="0">
                          <a:solidFill>
                            <a:srgbClr val="201CDD"/>
                          </a:solidFill>
                        </a:rPr>
                        <a:t>Magnussen, O. M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rgbClr val="B30623"/>
                          </a:solidFill>
                        </a:rPr>
                        <a:t>Mechler, S.</a:t>
                      </a:r>
                    </a:p>
                    <a:p>
                      <a:r>
                        <a:rPr lang="en-US" sz="1800" b="0" u="sng" kern="1200" dirty="0" smtClean="0">
                          <a:solidFill>
                            <a:srgbClr val="0AB30A"/>
                          </a:solidFill>
                        </a:rPr>
                        <a:t>Meron, M.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201CDD"/>
                          </a:solidFill>
                        </a:rPr>
                        <a:t>Ocko, B. M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Pontoni, D. </a:t>
                      </a:r>
                    </a:p>
                    <a:p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Regan, M. J. </a:t>
                      </a:r>
                      <a:endParaRPr lang="en-US" sz="1800" b="1" u="sng" kern="1200" dirty="0" smtClean="0">
                        <a:solidFill>
                          <a:srgbClr val="201CDD"/>
                        </a:solidFill>
                      </a:endParaRP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Sellner, S.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Shpyrko, O. G.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Steimer,  C. 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rgbClr val="B30623"/>
                          </a:solidFill>
                        </a:rPr>
                        <a:t>Stoltz, S.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Streitel, R. </a:t>
                      </a:r>
                    </a:p>
                    <a:p>
                      <a:r>
                        <a:rPr lang="en-US" sz="1800" b="0" u="none" kern="1200" dirty="0" smtClean="0">
                          <a:solidFill>
                            <a:srgbClr val="B30623"/>
                          </a:solidFill>
                        </a:rPr>
                        <a:t>Tostmann, H</a:t>
                      </a: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rgbClr val="201CDD"/>
                          </a:solidFill>
                        </a:rPr>
                        <a:t>Yahel, E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5791200"/>
            <a:ext cx="579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33937"/>
                </a:solidFill>
              </a:rPr>
              <a:t>Harvard, </a:t>
            </a:r>
            <a:r>
              <a:rPr lang="en-US" dirty="0" smtClean="0">
                <a:solidFill>
                  <a:srgbClr val="201CDD"/>
                </a:solidFill>
              </a:rPr>
              <a:t>Non-Harvard, </a:t>
            </a:r>
            <a:r>
              <a:rPr lang="en-US" dirty="0" smtClean="0"/>
              <a:t>Beam Line(</a:t>
            </a:r>
            <a:r>
              <a:rPr lang="en-US" dirty="0" smtClean="0">
                <a:solidFill>
                  <a:srgbClr val="0AB30A"/>
                </a:solidFill>
              </a:rPr>
              <a:t>Current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429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629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AuGe Eutectic(Should be Similar to Au-Si)</a:t>
            </a: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Pershan/CARS-Jun09</a:t>
            </a:r>
          </a:p>
        </p:txBody>
      </p:sp>
      <p:pic>
        <p:nvPicPr>
          <p:cNvPr id="6" name="Picture 5" descr="Au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895600"/>
            <a:ext cx="390207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76800" y="1143000"/>
          <a:ext cx="3886200" cy="914400"/>
        </p:xfrm>
        <a:graphic>
          <a:graphicData uri="http://schemas.openxmlformats.org/drawingml/2006/table">
            <a:tbl>
              <a:tblPr/>
              <a:tblGrid>
                <a:gridCol w="1041400"/>
                <a:gridCol w="1525588"/>
                <a:gridCol w="13192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24" charset="0"/>
                        <a:ea typeface="ＭＳ Ｐゴシック" pitchFamily="24" charset="-128"/>
                        <a:cs typeface="ＭＳ Ｐゴシック" pitchFamily="24" charset="-128"/>
                      </a:endParaRP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24" charset="2"/>
                          <a:ea typeface="Symbol" pitchFamily="24" charset="2"/>
                          <a:cs typeface="Symbol" pitchFamily="24" charset="2"/>
                        </a:rPr>
                        <a:t>g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Symbol" pitchFamily="24" charset="2"/>
                          <a:cs typeface="Symbol" pitchFamily="24" charset="2"/>
                        </a:rPr>
                        <a:t>(Au)/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24" charset="2"/>
                          <a:ea typeface="Symbol" pitchFamily="24" charset="2"/>
                          <a:cs typeface="Symbol" pitchFamily="24" charset="2"/>
                        </a:rPr>
                        <a:t>g(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Symbol" pitchFamily="24" charset="2"/>
                          <a:cs typeface="Symbol" pitchFamily="24" charset="2"/>
                        </a:rPr>
                        <a:t>Si or Ge)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24" charset="2"/>
                        <a:ea typeface="Symbol" pitchFamily="24" charset="2"/>
                        <a:cs typeface="Symbol" pitchFamily="24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24" charset="2"/>
                          <a:ea typeface="Symbol" pitchFamily="24" charset="2"/>
                          <a:cs typeface="Symbol" pitchFamily="24" charset="2"/>
                        </a:rPr>
                        <a:t>D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Symbol" pitchFamily="24" charset="2"/>
                          <a:cs typeface="Symbol" pitchFamily="24" charset="2"/>
                        </a:rPr>
                        <a:t>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24" charset="2"/>
                        <a:ea typeface="Symbol" pitchFamily="24" charset="2"/>
                        <a:cs typeface="Symbol" pitchFamily="24" charset="2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72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Ge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28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1100/621=1.77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-21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Au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82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Si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18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1100/865=1.27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24" charset="0"/>
                          <a:ea typeface="ＭＳ Ｐゴシック" pitchFamily="24" charset="-128"/>
                          <a:cs typeface="ＭＳ Ｐゴシック" pitchFamily="24" charset="-128"/>
                        </a:rPr>
                        <a:t>-30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066800"/>
            <a:ext cx="3130550" cy="1676400"/>
            <a:chOff x="152400" y="1066800"/>
            <a:chExt cx="3129793" cy="1676400"/>
          </a:xfrm>
        </p:grpSpPr>
        <p:pic>
          <p:nvPicPr>
            <p:cNvPr id="39974" name="Picture 6" descr="AuSi-phas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066800"/>
              <a:ext cx="228432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5" name="TextBox 9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9199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Au-Si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67000" y="1066800"/>
            <a:ext cx="2286000" cy="1731963"/>
            <a:chOff x="4267201" y="1066800"/>
            <a:chExt cx="2286000" cy="1731946"/>
          </a:xfrm>
        </p:grpSpPr>
        <p:pic>
          <p:nvPicPr>
            <p:cNvPr id="39972" name="Picture 7" descr="AuGe-phas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1" y="1066800"/>
              <a:ext cx="2286000" cy="173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3" name="TextBox 10"/>
            <p:cNvSpPr txBox="1">
              <a:spLocks noChangeArrowheads="1"/>
            </p:cNvSpPr>
            <p:nvPr/>
          </p:nvSpPr>
          <p:spPr bwMode="auto">
            <a:xfrm>
              <a:off x="5257800" y="1828800"/>
              <a:ext cx="10221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Au-Ge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3200400"/>
            <a:ext cx="2209800" cy="2343150"/>
            <a:chOff x="457200" y="3200400"/>
            <a:chExt cx="2209800" cy="2343261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57200" y="3200400"/>
              <a:ext cx="2209800" cy="2343261"/>
              <a:chOff x="1219200" y="3429000"/>
              <a:chExt cx="2209800" cy="2343261"/>
            </a:xfrm>
          </p:grpSpPr>
          <p:pic>
            <p:nvPicPr>
              <p:cNvPr id="39970" name="Picture 14" descr="aufprime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19200" y="3810000"/>
                <a:ext cx="2209800" cy="1962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71" name="TextBox 15"/>
              <p:cNvSpPr txBox="1">
                <a:spLocks noChangeArrowheads="1"/>
              </p:cNvSpPr>
              <p:nvPr/>
            </p:nvSpPr>
            <p:spPr bwMode="auto">
              <a:xfrm>
                <a:off x="1447800" y="3429000"/>
                <a:ext cx="179217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/>
                  <a:t>f`(E) @AuL3-Edge</a:t>
                </a:r>
              </a:p>
            </p:txBody>
          </p:sp>
        </p:grpSp>
        <p:sp>
          <p:nvSpPr>
            <p:cNvPr id="39968" name="TextBox 16"/>
            <p:cNvSpPr txBox="1">
              <a:spLocks noChangeArrowheads="1"/>
            </p:cNvSpPr>
            <p:nvPr/>
          </p:nvSpPr>
          <p:spPr bwMode="auto">
            <a:xfrm rot="-5400000">
              <a:off x="547095" y="4405905"/>
              <a:ext cx="8899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11.05 kev</a:t>
              </a:r>
            </a:p>
          </p:txBody>
        </p:sp>
        <p:sp>
          <p:nvSpPr>
            <p:cNvPr id="39969" name="TextBox 17"/>
            <p:cNvSpPr txBox="1">
              <a:spLocks noChangeArrowheads="1"/>
            </p:cNvSpPr>
            <p:nvPr/>
          </p:nvSpPr>
          <p:spPr bwMode="auto">
            <a:xfrm rot="-5400000">
              <a:off x="1797611" y="4450789"/>
              <a:ext cx="9797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/>
                <a:t>11.915 kev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77000" y="3105150"/>
            <a:ext cx="2362200" cy="14779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342900" eaLnBrk="0" hangingPunct="0">
              <a:buFont typeface="Times" pitchFamily="24" charset="0"/>
              <a:buAutoNum type="arabicPeriod"/>
            </a:pPr>
            <a:r>
              <a:rPr lang="en-US" sz="1800"/>
              <a:t>Bump</a:t>
            </a:r>
            <a:r>
              <a:rPr lang="en-US" sz="1800">
                <a:latin typeface="Wingdings" pitchFamily="24" charset="2"/>
                <a:ea typeface="Wingdings" pitchFamily="24" charset="2"/>
                <a:cs typeface="Wingdings" pitchFamily="24" charset="2"/>
              </a:rPr>
              <a:t></a:t>
            </a:r>
            <a:r>
              <a:rPr lang="en-US" sz="1800">
                <a:ea typeface="Wingdings" pitchFamily="24" charset="2"/>
                <a:cs typeface="Wingdings" pitchFamily="24" charset="2"/>
              </a:rPr>
              <a:t>higher density in 1</a:t>
            </a:r>
            <a:r>
              <a:rPr lang="en-US" sz="1800" baseline="30000">
                <a:ea typeface="Wingdings" pitchFamily="24" charset="2"/>
                <a:cs typeface="Wingdings" pitchFamily="24" charset="2"/>
              </a:rPr>
              <a:t>st</a:t>
            </a:r>
            <a:r>
              <a:rPr lang="en-US" sz="1800">
                <a:ea typeface="Wingdings" pitchFamily="24" charset="2"/>
                <a:cs typeface="Wingdings" pitchFamily="24" charset="2"/>
              </a:rPr>
              <a:t> layer.</a:t>
            </a:r>
          </a:p>
          <a:p>
            <a:pPr marL="114300" indent="-342900" eaLnBrk="0" hangingPunct="0">
              <a:buFont typeface="Times" pitchFamily="24" charset="0"/>
              <a:buAutoNum type="arabicPeriod"/>
            </a:pPr>
            <a:r>
              <a:rPr lang="en-US" sz="1800">
                <a:ea typeface="Wingdings" pitchFamily="24" charset="2"/>
                <a:cs typeface="Wingdings" pitchFamily="24" charset="2"/>
              </a:rPr>
              <a:t>No Energy effect </a:t>
            </a:r>
            <a:r>
              <a:rPr lang="en-US" sz="1800">
                <a:latin typeface="Wingdings" pitchFamily="24" charset="2"/>
                <a:ea typeface="Wingdings" pitchFamily="24" charset="2"/>
                <a:cs typeface="Wingdings" pitchFamily="24" charset="2"/>
              </a:rPr>
              <a:t></a:t>
            </a:r>
            <a:r>
              <a:rPr lang="en-US" sz="1800"/>
              <a:t> Ge in 1</a:t>
            </a:r>
            <a:r>
              <a:rPr lang="en-US" sz="1800" baseline="30000"/>
              <a:t>st</a:t>
            </a:r>
            <a:r>
              <a:rPr lang="en-US" sz="1800"/>
              <a:t> layer ≤40atm%.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48400" y="4800600"/>
            <a:ext cx="2667000" cy="1477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 typeface="Arial" pitchFamily="24" charset="0"/>
              <a:buChar char="•"/>
            </a:pPr>
            <a:r>
              <a:rPr lang="en-US" sz="1800"/>
              <a:t>Small  Gibbs (Different from Au-Sn, etc)!</a:t>
            </a:r>
          </a:p>
          <a:p>
            <a:pPr eaLnBrk="0" hangingPunct="0">
              <a:buFont typeface="Arial" pitchFamily="24" charset="0"/>
              <a:buChar char="•"/>
            </a:pPr>
            <a:r>
              <a:rPr lang="en-US" sz="1800"/>
              <a:t>No Enhanced Layering or 2D order</a:t>
            </a:r>
            <a:br>
              <a:rPr lang="en-US" sz="1800"/>
            </a:br>
            <a:r>
              <a:rPr lang="en-US" sz="1800"/>
              <a:t>(Different from Au-Si)!</a:t>
            </a:r>
          </a:p>
        </p:txBody>
      </p:sp>
      <p:sp>
        <p:nvSpPr>
          <p:cNvPr id="39962" name="TextBox 22"/>
          <p:cNvSpPr txBox="1">
            <a:spLocks noChangeArrowheads="1"/>
          </p:cNvSpPr>
          <p:nvPr/>
        </p:nvSpPr>
        <p:spPr bwMode="auto">
          <a:xfrm>
            <a:off x="1066800" y="175260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Au-Si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19200" y="4114800"/>
            <a:ext cx="914400" cy="1143000"/>
            <a:chOff x="1219200" y="4114800"/>
            <a:chExt cx="914400" cy="1143000"/>
          </a:xfrm>
        </p:grpSpPr>
        <p:cxnSp>
          <p:nvCxnSpPr>
            <p:cNvPr id="39964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1334294" y="4685506"/>
              <a:ext cx="11430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9965" name="Straight Connector 27"/>
            <p:cNvCxnSpPr>
              <a:cxnSpLocks noChangeShapeType="1"/>
            </p:cNvCxnSpPr>
            <p:nvPr/>
          </p:nvCxnSpPr>
          <p:spPr bwMode="auto">
            <a:xfrm>
              <a:off x="1752600" y="4114800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</p:cxnSp>
        <p:sp>
          <p:nvSpPr>
            <p:cNvPr id="39966" name="TextBox 23"/>
            <p:cNvSpPr txBox="1">
              <a:spLocks noChangeArrowheads="1"/>
            </p:cNvSpPr>
            <p:nvPr/>
          </p:nvSpPr>
          <p:spPr bwMode="auto">
            <a:xfrm>
              <a:off x="1219200" y="4343401"/>
              <a:ext cx="762000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/>
                <a:t>×0.82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3048000" cy="609600"/>
          </a:xfrm>
        </p:spPr>
        <p:txBody>
          <a:bodyPr/>
          <a:lstStyle/>
          <a:p>
            <a:r>
              <a:rPr lang="en-US" sz="2800" dirty="0" smtClean="0"/>
              <a:t>Pd</a:t>
            </a:r>
            <a:r>
              <a:rPr lang="en-US" sz="2800" baseline="-25000" dirty="0" smtClean="0"/>
              <a:t>81</a:t>
            </a:r>
            <a:r>
              <a:rPr lang="en-US" sz="2800" dirty="0" smtClean="0"/>
              <a:t>Ge</a:t>
            </a:r>
            <a:r>
              <a:rPr lang="en-US" sz="2800" baseline="-25000" dirty="0" smtClean="0"/>
              <a:t>19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2C2C"/>
                </a:solidFill>
              </a:rPr>
              <a:t>Dec.’08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5105400" y="0"/>
            <a:ext cx="3593096" cy="2819400"/>
            <a:chOff x="5105400" y="0"/>
            <a:chExt cx="3593096" cy="2819400"/>
          </a:xfrm>
        </p:grpSpPr>
        <p:pic>
          <p:nvPicPr>
            <p:cNvPr id="5" name="Picture 4" descr="GePd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0"/>
              <a:ext cx="3593096" cy="28194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7455694" y="951706"/>
              <a:ext cx="1143000" cy="158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 w="lg" len="lg"/>
            </a:ln>
            <a:effectLst/>
          </p:spPr>
        </p:cxn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62000" y="1295400"/>
          <a:ext cx="3200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143000"/>
              </a:tblGrid>
              <a:tr h="2987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Pd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Glass</a:t>
                      </a:r>
                      <a:r>
                        <a:rPr lang="en-US" baseline="0" dirty="0" smtClean="0"/>
                        <a:t> former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</a:t>
                      </a:r>
                      <a:endParaRPr lang="en-US" dirty="0"/>
                    </a:p>
                  </a:txBody>
                  <a:tcPr/>
                </a:tc>
              </a:tr>
              <a:tr h="2987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>
                          <a:latin typeface="+mn-lt"/>
                          <a:cs typeface="Symbol" charset="2"/>
                        </a:rPr>
                        <a:t>H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" y="297180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Expected same 2D surface order for Pd</a:t>
            </a:r>
            <a:r>
              <a:rPr lang="en-US" sz="2000" baseline="-25000" dirty="0" smtClean="0"/>
              <a:t>81</a:t>
            </a:r>
            <a:r>
              <a:rPr lang="en-US" sz="2000" dirty="0" smtClean="0"/>
              <a:t>Ge</a:t>
            </a:r>
            <a:r>
              <a:rPr lang="en-US" sz="2000" baseline="-25000" dirty="0" smtClean="0"/>
              <a:t>19</a:t>
            </a:r>
            <a:r>
              <a:rPr lang="en-US" sz="2000" dirty="0" smtClean="0"/>
              <a:t> as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Au</a:t>
            </a:r>
            <a:r>
              <a:rPr lang="en-US" sz="2000" baseline="-25000" dirty="0" smtClean="0"/>
              <a:t>82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18</a:t>
            </a:r>
            <a:r>
              <a:rPr lang="en-US" sz="2000" dirty="0" smtClean="0"/>
              <a:t>! </a:t>
            </a:r>
          </a:p>
          <a:p>
            <a:r>
              <a:rPr lang="en-US" sz="2000" dirty="0" smtClean="0"/>
              <a:t>Not found;</a:t>
            </a:r>
            <a:r>
              <a:rPr lang="en-US" sz="2000" b="1" i="1" dirty="0" smtClean="0">
                <a:solidFill>
                  <a:srgbClr val="D00702"/>
                </a:solidFill>
              </a:rPr>
              <a:t> however, something new! Metallic Clusters (Giant Unit Cells)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685800" y="3810000"/>
            <a:ext cx="2971800" cy="2595806"/>
            <a:chOff x="685800" y="3810000"/>
            <a:chExt cx="2971800" cy="2595806"/>
          </a:xfrm>
        </p:grpSpPr>
        <p:pic>
          <p:nvPicPr>
            <p:cNvPr id="20" name="Picture 19" descr="pdg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810000"/>
              <a:ext cx="2971800" cy="25958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71600" y="3886201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2C2C"/>
                  </a:solidFill>
                </a:rPr>
                <a:t>Small angle oscillations!</a:t>
              </a:r>
              <a:endParaRPr lang="en-US" sz="1200" dirty="0">
                <a:solidFill>
                  <a:srgbClr val="FF2C2C"/>
                </a:solidFill>
              </a:endParaRPr>
            </a:p>
          </p:txBody>
        </p:sp>
        <p:grpSp>
          <p:nvGrpSpPr>
            <p:cNvPr id="8" name="Group 24"/>
            <p:cNvGrpSpPr/>
            <p:nvPr/>
          </p:nvGrpSpPr>
          <p:grpSpPr>
            <a:xfrm>
              <a:off x="2057400" y="4495800"/>
              <a:ext cx="254000" cy="739775"/>
              <a:chOff x="2270125" y="4495800"/>
              <a:chExt cx="254000" cy="739775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2270125" y="5014383"/>
                <a:ext cx="254000" cy="221192"/>
              </a:xfrm>
              <a:custGeom>
                <a:avLst/>
                <a:gdLst>
                  <a:gd name="connsiteX0" fmla="*/ 28575 w 254000"/>
                  <a:gd name="connsiteY0" fmla="*/ 40217 h 221192"/>
                  <a:gd name="connsiteX1" fmla="*/ 41275 w 254000"/>
                  <a:gd name="connsiteY1" fmla="*/ 198967 h 221192"/>
                  <a:gd name="connsiteX2" fmla="*/ 225425 w 254000"/>
                  <a:gd name="connsiteY2" fmla="*/ 173567 h 221192"/>
                  <a:gd name="connsiteX3" fmla="*/ 212725 w 254000"/>
                  <a:gd name="connsiteY3" fmla="*/ 21167 h 221192"/>
                  <a:gd name="connsiteX4" fmla="*/ 28575 w 254000"/>
                  <a:gd name="connsiteY4" fmla="*/ 40217 h 22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221192">
                    <a:moveTo>
                      <a:pt x="28575" y="40217"/>
                    </a:moveTo>
                    <a:cubicBezTo>
                      <a:pt x="0" y="69850"/>
                      <a:pt x="8467" y="176742"/>
                      <a:pt x="41275" y="198967"/>
                    </a:cubicBezTo>
                    <a:cubicBezTo>
                      <a:pt x="74083" y="221192"/>
                      <a:pt x="196850" y="203200"/>
                      <a:pt x="225425" y="173567"/>
                    </a:cubicBezTo>
                    <a:cubicBezTo>
                      <a:pt x="254000" y="143934"/>
                      <a:pt x="249767" y="42334"/>
                      <a:pt x="212725" y="21167"/>
                    </a:cubicBezTo>
                    <a:cubicBezTo>
                      <a:pt x="175683" y="0"/>
                      <a:pt x="57150" y="10584"/>
                      <a:pt x="28575" y="40217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FF6600"/>
                </a:solidFill>
                <a:prstDash val="sysDot"/>
                <a:round/>
                <a:headEnd type="none" w="med" len="med"/>
                <a:tailEnd type="arrow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4" charset="0"/>
                  <a:ea typeface="ＭＳ Ｐゴシック" pitchFamily="24" charset="-128"/>
                  <a:cs typeface="ＭＳ Ｐゴシック" pitchFamily="24" charset="-128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2057400" y="4724400"/>
                <a:ext cx="533400" cy="762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1" name="TextBox 30"/>
          <p:cNvSpPr txBox="1"/>
          <p:nvPr/>
        </p:nvSpPr>
        <p:spPr>
          <a:xfrm>
            <a:off x="5867401" y="38100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Ref: Urban &amp;</a:t>
            </a:r>
            <a:r>
              <a:rPr lang="en-US" sz="1400" dirty="0" err="1" smtClean="0"/>
              <a:t>Feuerbacher</a:t>
            </a:r>
            <a:r>
              <a:rPr lang="en-US" sz="1400" smtClean="0"/>
              <a:t>, </a:t>
            </a:r>
          </a:p>
          <a:p>
            <a:r>
              <a:rPr lang="en-US" sz="1400" smtClean="0"/>
              <a:t>	J</a:t>
            </a:r>
            <a:r>
              <a:rPr lang="en-US" sz="1400" dirty="0" smtClean="0"/>
              <a:t>.Non-Crys.Sol.(04)</a:t>
            </a:r>
          </a:p>
          <a:p>
            <a:r>
              <a:rPr lang="en-US" sz="1400" i="1" dirty="0" smtClean="0"/>
              <a:t>Quenched  Icosahedral Clusters</a:t>
            </a:r>
            <a:endParaRPr lang="en-US" sz="1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Others: NaCd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     30Å</a:t>
            </a:r>
          </a:p>
          <a:p>
            <a:r>
              <a:rPr lang="en-US" sz="1200" dirty="0" smtClean="0"/>
              <a:t>             YbCu</a:t>
            </a:r>
            <a:r>
              <a:rPr lang="en-US" sz="1200" baseline="-25000" dirty="0" smtClean="0"/>
              <a:t>4.5</a:t>
            </a:r>
            <a:r>
              <a:rPr lang="en-US" sz="1200" dirty="0" smtClean="0"/>
              <a:t>     44-49Å</a:t>
            </a:r>
          </a:p>
          <a:p>
            <a:r>
              <a:rPr lang="en-US" sz="1200" dirty="0" smtClean="0"/>
              <a:t>              Al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Mg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    28Å</a:t>
            </a:r>
            <a:endParaRPr lang="en-US" sz="1200" dirty="0"/>
          </a:p>
        </p:txBody>
      </p:sp>
      <p:grpSp>
        <p:nvGrpSpPr>
          <p:cNvPr id="9" name="Group 45"/>
          <p:cNvGrpSpPr/>
          <p:nvPr/>
        </p:nvGrpSpPr>
        <p:grpSpPr>
          <a:xfrm>
            <a:off x="6172200" y="4572000"/>
            <a:ext cx="1676400" cy="1252424"/>
            <a:chOff x="4572000" y="4419600"/>
            <a:chExt cx="1676400" cy="1252424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4306094" y="5142706"/>
              <a:ext cx="8382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12" name="Group 44"/>
            <p:cNvGrpSpPr/>
            <p:nvPr/>
          </p:nvGrpSpPr>
          <p:grpSpPr>
            <a:xfrm>
              <a:off x="4572000" y="4419600"/>
              <a:ext cx="1676400" cy="1252424"/>
              <a:chOff x="3429000" y="3962400"/>
              <a:chExt cx="1676400" cy="1252424"/>
            </a:xfrm>
          </p:grpSpPr>
          <p:grpSp>
            <p:nvGrpSpPr>
              <p:cNvPr id="13" name="Group 35"/>
              <p:cNvGrpSpPr/>
              <p:nvPr/>
            </p:nvGrpSpPr>
            <p:grpSpPr>
              <a:xfrm>
                <a:off x="3429000" y="4267200"/>
                <a:ext cx="1676400" cy="947624"/>
                <a:chOff x="3657600" y="3962400"/>
                <a:chExt cx="1676400" cy="947624"/>
              </a:xfrm>
            </p:grpSpPr>
            <p:pic>
              <p:nvPicPr>
                <p:cNvPr id="29" name="Picture 28" descr="custer.eps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962400" y="3962400"/>
                  <a:ext cx="1371600" cy="947624"/>
                </a:xfrm>
                <a:prstGeom prst="rect">
                  <a:avLst/>
                </a:prstGeom>
                <a:ln w="12700" cmpd="sng">
                  <a:solidFill>
                    <a:schemeClr val="tx1"/>
                  </a:solidFill>
                </a:ln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 rot="16200000">
                  <a:off x="3528501" y="4320099"/>
                  <a:ext cx="535198" cy="276999"/>
                </a:xfrm>
                <a:prstGeom prst="rect">
                  <a:avLst/>
                </a:prstGeom>
                <a:solidFill>
                  <a:schemeClr val="accent3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14nm</a:t>
                  </a:r>
                  <a:endParaRPr lang="en-US" sz="1200" dirty="0"/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3886200" y="3962400"/>
                <a:ext cx="106942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Mg</a:t>
                </a:r>
                <a:r>
                  <a:rPr lang="en-US" sz="1200" baseline="-25000" dirty="0" smtClean="0"/>
                  <a:t>32</a:t>
                </a:r>
                <a:r>
                  <a:rPr lang="en-US" sz="1200" dirty="0" smtClean="0"/>
                  <a:t>(Al,Zn)</a:t>
                </a:r>
                <a:r>
                  <a:rPr lang="en-US" sz="1200" baseline="-25000" dirty="0" smtClean="0"/>
                  <a:t>49</a:t>
                </a:r>
                <a:endParaRPr lang="en-US" sz="1200" dirty="0"/>
              </a:p>
            </p:txBody>
          </p:sp>
        </p:grpSp>
      </p:grpSp>
      <p:grpSp>
        <p:nvGrpSpPr>
          <p:cNvPr id="14" name="Group 52"/>
          <p:cNvGrpSpPr/>
          <p:nvPr/>
        </p:nvGrpSpPr>
        <p:grpSpPr>
          <a:xfrm>
            <a:off x="3581400" y="4038600"/>
            <a:ext cx="2286000" cy="1602154"/>
            <a:chOff x="4724400" y="3657600"/>
            <a:chExt cx="2286000" cy="1602154"/>
          </a:xfrm>
        </p:grpSpPr>
        <p:pic>
          <p:nvPicPr>
            <p:cNvPr id="11" name="Picture 10" descr="pdgede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3657600"/>
              <a:ext cx="2133600" cy="160215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562600" y="3810000"/>
              <a:ext cx="1112178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Preliminary fit.</a:t>
              </a:r>
              <a:endParaRPr lang="en-US" sz="1200" dirty="0"/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10800000">
              <a:off x="5715000" y="4419600"/>
              <a:ext cx="7620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5410200" y="4114800"/>
              <a:ext cx="47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~4%</a:t>
              </a:r>
              <a:endParaRPr lang="en-US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5400000">
              <a:off x="5905500" y="4305300"/>
              <a:ext cx="228600" cy="1588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 w="sm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 rot="16200000">
              <a:off x="4600058" y="4162942"/>
              <a:ext cx="525683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Symbol" charset="2"/>
                  <a:cs typeface="Symbol" charset="2"/>
                </a:rPr>
                <a:t>r/r</a:t>
              </a:r>
              <a:r>
                <a:rPr lang="en-US" sz="1200" baseline="-25000" dirty="0" smtClean="0">
                  <a:latin typeface="Symbol" charset="2"/>
                  <a:cs typeface="Symbol" charset="2"/>
                </a:rPr>
                <a:t>∞</a:t>
              </a:r>
              <a:endParaRPr lang="en-US" sz="1200" dirty="0">
                <a:latin typeface="Symbol" charset="2"/>
                <a:cs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48640"/>
            <a:r>
              <a:rPr lang="en-US" sz="2000" dirty="0" smtClean="0"/>
              <a:t>Metal/Vapor </a:t>
            </a:r>
            <a:r>
              <a:rPr lang="en-US" sz="2000" dirty="0" err="1" smtClean="0"/>
              <a:t>Interface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/>
              <a:t>Atomic</a:t>
            </a:r>
            <a:r>
              <a:rPr lang="en-US" sz="2000" dirty="0" smtClean="0"/>
              <a:t> Layering: </a:t>
            </a:r>
          </a:p>
          <a:p>
            <a:pPr marL="0" indent="-548640" algn="just"/>
            <a:r>
              <a:rPr lang="en-US" sz="2000" dirty="0" smtClean="0"/>
              <a:t>Surface Structure Factor - </a:t>
            </a:r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err="1" smtClean="0">
                <a:cs typeface="Symbol" charset="2"/>
              </a:rPr>
              <a:t>(Q</a:t>
            </a:r>
            <a:r>
              <a:rPr lang="en-US" sz="2000" baseline="-25000" dirty="0" err="1" smtClean="0">
                <a:cs typeface="Symbol" charset="2"/>
              </a:rPr>
              <a:t>z</a:t>
            </a:r>
            <a:r>
              <a:rPr lang="en-US" sz="2000" dirty="0" smtClean="0">
                <a:cs typeface="Symbol" charset="2"/>
              </a:rPr>
              <a:t>):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smtClean="0"/>
              <a:t>Measurement affected by thermal roughness. Requires knowledge of surface tension.</a:t>
            </a:r>
          </a:p>
          <a:p>
            <a:pPr marL="0" indent="-548640"/>
            <a:r>
              <a:rPr lang="en-US" sz="2000" dirty="0" smtClean="0"/>
              <a:t>Surface tension: measured with diffuse scattering:</a:t>
            </a:r>
          </a:p>
          <a:p>
            <a:pPr marL="0" indent="-548640"/>
            <a:r>
              <a:rPr lang="en-US" sz="2000" dirty="0" smtClean="0"/>
              <a:t>Surface tension effect demonstrated for </a:t>
            </a:r>
            <a:r>
              <a:rPr lang="en-US" sz="2000" dirty="0" err="1" smtClean="0"/>
              <a:t>Ga</a:t>
            </a:r>
            <a:endParaRPr lang="en-US" sz="2000" dirty="0" smtClean="0"/>
          </a:p>
          <a:p>
            <a:pPr marL="0" indent="-548640"/>
            <a:r>
              <a:rPr lang="en-US" sz="2000" dirty="0" smtClean="0"/>
              <a:t>Alloys: Surface tension vs. Enthalpy of Mixing</a:t>
            </a:r>
            <a:br>
              <a:rPr lang="en-US" sz="2000" dirty="0" smtClean="0"/>
            </a:br>
            <a:r>
              <a:rPr lang="en-US" sz="2000" dirty="0" smtClean="0"/>
              <a:t>Gibbs absorption is not simple. No reliable theory.</a:t>
            </a:r>
          </a:p>
          <a:p>
            <a:pPr marL="0" indent="-548640"/>
            <a:r>
              <a:rPr lang="en-US" sz="2000" dirty="0" smtClean="0"/>
              <a:t>Au</a:t>
            </a:r>
            <a:r>
              <a:rPr lang="en-US" sz="2000" baseline="-25000" dirty="0" smtClean="0"/>
              <a:t>82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18</a:t>
            </a:r>
            <a:r>
              <a:rPr lang="en-US" sz="2000" dirty="0" smtClean="0"/>
              <a:t> anomalously strong layering and 2D order.</a:t>
            </a:r>
            <a:br>
              <a:rPr lang="en-US" sz="2000" dirty="0" smtClean="0"/>
            </a:br>
            <a:r>
              <a:rPr lang="en-US" sz="2000" dirty="0" smtClean="0"/>
              <a:t>Why are Au</a:t>
            </a:r>
            <a:r>
              <a:rPr lang="en-US" sz="2000" baseline="-25000" dirty="0" smtClean="0"/>
              <a:t>82</a:t>
            </a:r>
            <a:r>
              <a:rPr lang="en-US" sz="2000" dirty="0" smtClean="0"/>
              <a:t>Si</a:t>
            </a:r>
            <a:r>
              <a:rPr lang="en-US" sz="2000" baseline="-25000" dirty="0" smtClean="0"/>
              <a:t>18, </a:t>
            </a:r>
            <a:r>
              <a:rPr lang="en-US" sz="2000" dirty="0" smtClean="0"/>
              <a:t>Au</a:t>
            </a:r>
            <a:r>
              <a:rPr lang="en-US" sz="2000" baseline="-25000" dirty="0" smtClean="0"/>
              <a:t>72</a:t>
            </a:r>
            <a:r>
              <a:rPr lang="en-US" sz="2000" dirty="0" smtClean="0"/>
              <a:t>Ge</a:t>
            </a:r>
            <a:r>
              <a:rPr lang="en-US" sz="2000" baseline="-25000" dirty="0" smtClean="0"/>
              <a:t>28</a:t>
            </a:r>
            <a:r>
              <a:rPr lang="en-US" sz="2000" dirty="0" smtClean="0"/>
              <a:t> and Pd</a:t>
            </a:r>
            <a:r>
              <a:rPr lang="en-US" sz="2000" baseline="-25000" dirty="0" smtClean="0"/>
              <a:t>81</a:t>
            </a:r>
            <a:r>
              <a:rPr lang="en-US" sz="2000" dirty="0" smtClean="0"/>
              <a:t>Ge</a:t>
            </a:r>
            <a:r>
              <a:rPr lang="en-US" sz="2000" baseline="-25000" dirty="0" smtClean="0"/>
              <a:t>19 </a:t>
            </a:r>
            <a:r>
              <a:rPr lang="en-US" sz="2000" dirty="0" smtClean="0"/>
              <a:t>all different?</a:t>
            </a:r>
          </a:p>
          <a:p>
            <a:pPr marL="0" indent="-548640"/>
            <a:r>
              <a:rPr lang="en-US" sz="2000" b="1" dirty="0" smtClean="0">
                <a:solidFill>
                  <a:srgbClr val="FF0000"/>
                </a:solidFill>
              </a:rPr>
              <a:t>Need for THEORY!</a:t>
            </a:r>
          </a:p>
          <a:p>
            <a:pPr marL="0" indent="-548640">
              <a:buClr>
                <a:schemeClr val="tx1"/>
              </a:buClr>
            </a:pPr>
            <a:r>
              <a:rPr lang="en-US" sz="2000" b="1" dirty="0" smtClean="0">
                <a:solidFill>
                  <a:srgbClr val="0000FF"/>
                </a:solidFill>
              </a:rPr>
              <a:t>New Result (Preliminary): 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	Surfaces &amp; Icosahedral Metallic Clusters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4876800" cy="609600"/>
          </a:xfrm>
        </p:spPr>
        <p:txBody>
          <a:bodyPr/>
          <a:lstStyle/>
          <a:p>
            <a:r>
              <a:rPr lang="en-US" dirty="0" smtClean="0"/>
              <a:t>Liquid Surfaces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pic>
        <p:nvPicPr>
          <p:cNvPr id="5" name="Picture 4" descr="phas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26685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276600" y="838200"/>
          <a:ext cx="5591175" cy="846138"/>
        </p:xfrm>
        <a:graphic>
          <a:graphicData uri="http://schemas.openxmlformats.org/presentationml/2006/ole">
            <p:oleObj spid="_x0000_s89091" name="Equation" r:id="rId5" imgW="3695700" imgH="55880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810000" y="2991000"/>
            <a:ext cx="4876800" cy="1542900"/>
            <a:chOff x="4495800" y="2991000"/>
            <a:chExt cx="4876800" cy="1542900"/>
          </a:xfrm>
        </p:grpSpPr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4495800" y="2991000"/>
            <a:ext cx="4876800" cy="875999"/>
          </p:xfrm>
          <a:graphic>
            <a:graphicData uri="http://schemas.openxmlformats.org/presentationml/2006/ole">
              <p:oleObj spid="_x0000_s89092" name="Equation" r:id="rId6" imgW="2616200" imgH="469900" progId="Equation.DSMT4">
                <p:embed/>
              </p:oleObj>
            </a:graphicData>
          </a:graphic>
        </p:graphicFrame>
        <p:graphicFrame>
          <p:nvGraphicFramePr>
            <p:cNvPr id="89093" name="Object 5"/>
            <p:cNvGraphicFramePr>
              <a:graphicFrameLocks noChangeAspect="1"/>
            </p:cNvGraphicFramePr>
            <p:nvPr/>
          </p:nvGraphicFramePr>
          <p:xfrm>
            <a:off x="7696200" y="3810000"/>
            <a:ext cx="1295400" cy="723900"/>
          </p:xfrm>
          <a:graphic>
            <a:graphicData uri="http://schemas.openxmlformats.org/presentationml/2006/ole">
              <p:oleObj spid="_x0000_s89093" name="Equation" r:id="rId7" imgW="749300" imgH="419100" progId="Equation.DSMT4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05200" y="1676400"/>
          <a:ext cx="4853354" cy="609600"/>
        </p:xfrm>
        <a:graphic>
          <a:graphicData uri="http://schemas.openxmlformats.org/presentationml/2006/ole">
            <p:oleObj spid="_x0000_s89097" name="Equation" r:id="rId8" imgW="2628900" imgH="330200" progId="Equation.DSMT4">
              <p:embed/>
            </p:oleObj>
          </a:graphicData>
        </a:graphic>
      </p:graphicFrame>
      <p:pic>
        <p:nvPicPr>
          <p:cNvPr id="11" name="Picture 10" descr="alpha-bet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362200"/>
            <a:ext cx="2065249" cy="13530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62400" y="3429000"/>
            <a:ext cx="3200400" cy="2887297"/>
            <a:chOff x="3962400" y="3429000"/>
            <a:chExt cx="3200400" cy="2887297"/>
          </a:xfrm>
        </p:grpSpPr>
        <p:pic>
          <p:nvPicPr>
            <p:cNvPr id="9" name="Picture 8" descr="inten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2400" y="3733800"/>
              <a:ext cx="1835157" cy="258249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800600" y="3429000"/>
              <a:ext cx="2362200" cy="1066800"/>
            </a:xfrm>
            <a:prstGeom prst="straightConnector1">
              <a:avLst/>
            </a:prstGeom>
            <a:noFill/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33388" y="3962400"/>
            <a:ext cx="3681412" cy="2460625"/>
            <a:chOff x="433388" y="3962400"/>
            <a:chExt cx="3681412" cy="2460625"/>
          </a:xfrm>
        </p:grpSpPr>
        <p:grpSp>
          <p:nvGrpSpPr>
            <p:cNvPr id="31" name="Group 30"/>
            <p:cNvGrpSpPr/>
            <p:nvPr/>
          </p:nvGrpSpPr>
          <p:grpSpPr>
            <a:xfrm>
              <a:off x="433388" y="3962400"/>
              <a:ext cx="3290887" cy="2460625"/>
              <a:chOff x="433388" y="3962400"/>
              <a:chExt cx="3290887" cy="2460625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433388" y="3962400"/>
              <a:ext cx="3290887" cy="1012825"/>
            </p:xfrm>
            <a:graphic>
              <a:graphicData uri="http://schemas.openxmlformats.org/presentationml/2006/ole">
                <p:oleObj spid="_x0000_s89094" name="Equation" r:id="rId11" imgW="1651000" imgH="508000" progId="Equation.DSMT4">
                  <p:embed/>
                </p:oleObj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495300" y="5410200"/>
              <a:ext cx="3216275" cy="1012825"/>
            </p:xfrm>
            <a:graphic>
              <a:graphicData uri="http://schemas.openxmlformats.org/presentationml/2006/ole">
                <p:oleObj spid="_x0000_s89100" name="Equation" r:id="rId12" imgW="1612900" imgH="508000" progId="Equation.DSMT4">
                  <p:embed/>
                </p:oleObj>
              </a:graphicData>
            </a:graphic>
          </p:graphicFrame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3200400" y="5029200"/>
              <a:ext cx="914400" cy="1588"/>
            </a:xfrm>
            <a:prstGeom prst="straightConnector1">
              <a:avLst/>
            </a:prstGeom>
            <a:noFill/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562600" y="4876800"/>
            <a:ext cx="3019425" cy="1502833"/>
            <a:chOff x="5639168" y="5029200"/>
            <a:chExt cx="2843565" cy="1168870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639168" y="5384800"/>
            <a:ext cx="2843565" cy="813270"/>
          </p:xfrm>
          <a:graphic>
            <a:graphicData uri="http://schemas.openxmlformats.org/presentationml/2006/ole">
              <p:oleObj spid="_x0000_s89103" name="Equation" r:id="rId13" imgW="1422400" imgH="406400" progId="Equation.DSMT4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248400" y="5029200"/>
              <a:ext cx="1903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Debye-Waller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419600" y="2438400"/>
          <a:ext cx="3311526" cy="533400"/>
        </p:xfrm>
        <a:graphic>
          <a:graphicData uri="http://schemas.openxmlformats.org/presentationml/2006/ole">
            <p:oleObj spid="_x0000_s89106" name="Equation" r:id="rId14" imgW="1892300" imgH="304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Free Surface of Liquid Metal: Hard Wall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81000" y="129540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 type="none" w="sm" len="lg"/>
            <a:tailEnd type="none" w="sm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9pPr>
          </a:lstStyle>
          <a:p>
            <a:pPr marL="747713" indent="-747713">
              <a:spcBef>
                <a:spcPct val="50000"/>
              </a:spcBef>
            </a:pPr>
            <a:r>
              <a:rPr lang="en-US" sz="2400" b="1" dirty="0">
                <a:solidFill>
                  <a:srgbClr val="AC0C10"/>
                </a:solidFill>
              </a:rPr>
              <a:t>Metallic </a:t>
            </a:r>
            <a:r>
              <a:rPr lang="en-US" sz="2400" b="1" dirty="0" smtClean="0">
                <a:solidFill>
                  <a:srgbClr val="AC0C10"/>
                </a:solidFill>
              </a:rPr>
              <a:t>Liquids</a:t>
            </a:r>
            <a:r>
              <a:rPr lang="en-US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/>
              <a:t>D’Evelyn</a:t>
            </a:r>
            <a:r>
              <a:rPr lang="en-US" sz="1800" dirty="0"/>
              <a:t> &amp; Rice ‘83)</a:t>
            </a:r>
            <a:endParaRPr lang="en-US" sz="2400" dirty="0"/>
          </a:p>
        </p:txBody>
      </p:sp>
      <p:pic>
        <p:nvPicPr>
          <p:cNvPr id="25" name="Picture 24" descr="met-vap-l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33800" y="1905000"/>
            <a:ext cx="1490518" cy="236173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28600" y="1981200"/>
            <a:ext cx="3341216" cy="2308086"/>
            <a:chOff x="228600" y="1981200"/>
            <a:chExt cx="3341216" cy="2308086"/>
          </a:xfrm>
        </p:grpSpPr>
        <p:sp>
          <p:nvSpPr>
            <p:cNvPr id="21" name="TextBox 20"/>
            <p:cNvSpPr txBox="1"/>
            <p:nvPr/>
          </p:nvSpPr>
          <p:spPr>
            <a:xfrm>
              <a:off x="228600" y="2819400"/>
              <a:ext cx="1022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</a:t>
              </a:r>
              <a:endParaRPr lang="en-US" dirty="0" smtClean="0"/>
            </a:p>
            <a:p>
              <a:r>
                <a:rPr lang="en-US" dirty="0" smtClean="0"/>
                <a:t>Layers</a:t>
              </a:r>
              <a:endParaRPr lang="en-US" dirty="0"/>
            </a:p>
          </p:txBody>
        </p:sp>
        <p:pic>
          <p:nvPicPr>
            <p:cNvPr id="22" name="Picture 21" descr="met-vap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1981200"/>
              <a:ext cx="2274416" cy="2286000"/>
            </a:xfrm>
            <a:prstGeom prst="rect">
              <a:avLst/>
            </a:prstGeom>
          </p:spPr>
        </p:pic>
        <p:sp>
          <p:nvSpPr>
            <p:cNvPr id="33" name="Freeform 32"/>
            <p:cNvSpPr/>
            <p:nvPr/>
          </p:nvSpPr>
          <p:spPr bwMode="auto">
            <a:xfrm>
              <a:off x="990600" y="2877457"/>
              <a:ext cx="1378857" cy="399142"/>
            </a:xfrm>
            <a:custGeom>
              <a:avLst/>
              <a:gdLst>
                <a:gd name="connsiteX0" fmla="*/ 0 w 1378857"/>
                <a:gd name="connsiteY0" fmla="*/ 399142 h 399142"/>
                <a:gd name="connsiteX1" fmla="*/ 459619 w 1378857"/>
                <a:gd name="connsiteY1" fmla="*/ 387047 h 399142"/>
                <a:gd name="connsiteX2" fmla="*/ 713619 w 1378857"/>
                <a:gd name="connsiteY2" fmla="*/ 302381 h 399142"/>
                <a:gd name="connsiteX3" fmla="*/ 749904 w 1378857"/>
                <a:gd name="connsiteY3" fmla="*/ 278190 h 399142"/>
                <a:gd name="connsiteX4" fmla="*/ 798285 w 1378857"/>
                <a:gd name="connsiteY4" fmla="*/ 266095 h 399142"/>
                <a:gd name="connsiteX5" fmla="*/ 834571 w 1378857"/>
                <a:gd name="connsiteY5" fmla="*/ 254000 h 399142"/>
                <a:gd name="connsiteX6" fmla="*/ 870857 w 1378857"/>
                <a:gd name="connsiteY6" fmla="*/ 229809 h 399142"/>
                <a:gd name="connsiteX7" fmla="*/ 955523 w 1378857"/>
                <a:gd name="connsiteY7" fmla="*/ 205619 h 399142"/>
                <a:gd name="connsiteX8" fmla="*/ 1003904 w 1378857"/>
                <a:gd name="connsiteY8" fmla="*/ 169333 h 399142"/>
                <a:gd name="connsiteX9" fmla="*/ 1100666 w 1378857"/>
                <a:gd name="connsiteY9" fmla="*/ 145142 h 399142"/>
                <a:gd name="connsiteX10" fmla="*/ 1185333 w 1378857"/>
                <a:gd name="connsiteY10" fmla="*/ 108857 h 399142"/>
                <a:gd name="connsiteX11" fmla="*/ 1245809 w 1378857"/>
                <a:gd name="connsiteY11" fmla="*/ 72571 h 399142"/>
                <a:gd name="connsiteX12" fmla="*/ 1282095 w 1378857"/>
                <a:gd name="connsiteY12" fmla="*/ 48381 h 399142"/>
                <a:gd name="connsiteX13" fmla="*/ 1354666 w 1378857"/>
                <a:gd name="connsiteY13" fmla="*/ 24190 h 399142"/>
                <a:gd name="connsiteX14" fmla="*/ 1378857 w 1378857"/>
                <a:gd name="connsiteY14" fmla="*/ 0 h 3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8857" h="399142">
                  <a:moveTo>
                    <a:pt x="0" y="399142"/>
                  </a:moveTo>
                  <a:cubicBezTo>
                    <a:pt x="153206" y="395110"/>
                    <a:pt x="306658" y="396607"/>
                    <a:pt x="459619" y="387047"/>
                  </a:cubicBezTo>
                  <a:cubicBezTo>
                    <a:pt x="550701" y="381354"/>
                    <a:pt x="635152" y="345974"/>
                    <a:pt x="713619" y="302381"/>
                  </a:cubicBezTo>
                  <a:cubicBezTo>
                    <a:pt x="726326" y="295321"/>
                    <a:pt x="736543" y="283916"/>
                    <a:pt x="749904" y="278190"/>
                  </a:cubicBezTo>
                  <a:cubicBezTo>
                    <a:pt x="765183" y="271642"/>
                    <a:pt x="782301" y="270662"/>
                    <a:pt x="798285" y="266095"/>
                  </a:cubicBezTo>
                  <a:cubicBezTo>
                    <a:pt x="810544" y="262593"/>
                    <a:pt x="822476" y="258032"/>
                    <a:pt x="834571" y="254000"/>
                  </a:cubicBezTo>
                  <a:cubicBezTo>
                    <a:pt x="846666" y="245936"/>
                    <a:pt x="857855" y="236310"/>
                    <a:pt x="870857" y="229809"/>
                  </a:cubicBezTo>
                  <a:cubicBezTo>
                    <a:pt x="888209" y="221133"/>
                    <a:pt x="940022" y="209494"/>
                    <a:pt x="955523" y="205619"/>
                  </a:cubicBezTo>
                  <a:cubicBezTo>
                    <a:pt x="971650" y="193524"/>
                    <a:pt x="985296" y="177086"/>
                    <a:pt x="1003904" y="169333"/>
                  </a:cubicBezTo>
                  <a:cubicBezTo>
                    <a:pt x="1034593" y="156546"/>
                    <a:pt x="1069125" y="155655"/>
                    <a:pt x="1100666" y="145142"/>
                  </a:cubicBezTo>
                  <a:cubicBezTo>
                    <a:pt x="1154057" y="127345"/>
                    <a:pt x="1125548" y="138749"/>
                    <a:pt x="1185333" y="108857"/>
                  </a:cubicBezTo>
                  <a:cubicBezTo>
                    <a:pt x="1232580" y="61608"/>
                    <a:pt x="1183005" y="103972"/>
                    <a:pt x="1245809" y="72571"/>
                  </a:cubicBezTo>
                  <a:cubicBezTo>
                    <a:pt x="1258811" y="66070"/>
                    <a:pt x="1268811" y="54285"/>
                    <a:pt x="1282095" y="48381"/>
                  </a:cubicBezTo>
                  <a:cubicBezTo>
                    <a:pt x="1305396" y="38025"/>
                    <a:pt x="1354666" y="24190"/>
                    <a:pt x="1354666" y="24190"/>
                  </a:cubicBezTo>
                  <a:lnTo>
                    <a:pt x="1378857" y="0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24" charset="0"/>
                <a:ea typeface="ＭＳ Ｐゴシック" pitchFamily="24" charset="-128"/>
                <a:cs typeface="ＭＳ Ｐゴシック" pitchFamily="24" charset="-128"/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304800" y="2438400"/>
              <a:ext cx="1905000" cy="1850886"/>
              <a:chOff x="1447800" y="3429000"/>
              <a:chExt cx="1905000" cy="1850886"/>
            </a:xfrm>
          </p:grpSpPr>
          <p:grpSp>
            <p:nvGrpSpPr>
              <p:cNvPr id="13" name="Group 33"/>
              <p:cNvGrpSpPr/>
              <p:nvPr/>
            </p:nvGrpSpPr>
            <p:grpSpPr>
              <a:xfrm>
                <a:off x="1447800" y="3429000"/>
                <a:ext cx="1066799" cy="1850886"/>
                <a:chOff x="1447800" y="3429000"/>
                <a:chExt cx="1066799" cy="1850886"/>
              </a:xfrm>
            </p:grpSpPr>
            <p:sp>
              <p:nvSpPr>
                <p:cNvPr id="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3429000"/>
                  <a:ext cx="731891" cy="338554"/>
                </a:xfrm>
                <a:prstGeom prst="rect">
                  <a:avLst/>
                </a:prstGeom>
                <a:solidFill>
                  <a:srgbClr val="9ED3D7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5pPr>
                  <a:lvl6pPr marL="22860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6pPr>
                  <a:lvl7pPr marL="27432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7pPr>
                  <a:lvl8pPr marL="32004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8pPr>
                  <a:lvl9pPr marL="3657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9pPr>
                </a:lstStyle>
                <a:p>
                  <a:r>
                    <a:rPr lang="en-US" sz="1600" dirty="0" smtClean="0"/>
                    <a:t>Atoms</a:t>
                  </a:r>
                  <a:endParaRPr lang="en-US" sz="1600" dirty="0"/>
                </a:p>
              </p:txBody>
            </p:sp>
            <p:sp>
              <p:nvSpPr>
                <p:cNvPr id="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4572000"/>
                  <a:ext cx="1066799" cy="70788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 w="9525">
                  <a:solidFill>
                    <a:srgbClr val="CCFFCC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5pPr>
                  <a:lvl6pPr marL="22860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6pPr>
                  <a:lvl7pPr marL="27432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7pPr>
                  <a:lvl8pPr marL="32004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8pPr>
                  <a:lvl9pPr marL="3657600" algn="l" defTabSz="457200" rtl="0" eaLnBrk="1" latinLnBrk="0" hangingPunct="1">
                    <a:defRPr sz="2000" kern="1200">
                      <a:solidFill>
                        <a:schemeClr val="tx1"/>
                      </a:solidFill>
                      <a:latin typeface="Times" pitchFamily="24" charset="0"/>
                      <a:ea typeface="ＭＳ Ｐゴシック" pitchFamily="24" charset="-128"/>
                      <a:cs typeface="ＭＳ Ｐゴシック" pitchFamily="24" charset="-128"/>
                    </a:defRPr>
                  </a:lvl9pPr>
                </a:lstStyle>
                <a:p>
                  <a:pPr marL="346075" indent="-346075">
                    <a:spcBef>
                      <a:spcPct val="50000"/>
                    </a:spcBef>
                  </a:pPr>
                  <a:r>
                    <a:rPr lang="en-US" sz="1600" dirty="0" smtClean="0"/>
                    <a:t> Ions in</a:t>
                  </a:r>
                </a:p>
                <a:p>
                  <a:pPr marL="346075" indent="-346075">
                    <a:spcBef>
                      <a:spcPct val="50000"/>
                    </a:spcBef>
                  </a:pPr>
                  <a:r>
                    <a:rPr lang="en-US" sz="1600" dirty="0" smtClean="0"/>
                    <a:t> Fermi Sea</a:t>
                  </a:r>
                  <a:endParaRPr lang="en-US" sz="2400" dirty="0"/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2438400" y="3581400"/>
                <a:ext cx="914400" cy="762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rot="5400000" flipH="1" flipV="1">
                <a:off x="2438400" y="4343400"/>
                <a:ext cx="685800" cy="5334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1" name="Group 40"/>
          <p:cNvGrpSpPr/>
          <p:nvPr/>
        </p:nvGrpSpPr>
        <p:grpSpPr>
          <a:xfrm>
            <a:off x="5638800" y="1219200"/>
            <a:ext cx="3048000" cy="3657600"/>
            <a:chOff x="5638800" y="1219200"/>
            <a:chExt cx="3048000" cy="3657600"/>
          </a:xfrm>
        </p:grpSpPr>
        <p:grpSp>
          <p:nvGrpSpPr>
            <p:cNvPr id="50" name="Group 49"/>
            <p:cNvGrpSpPr/>
            <p:nvPr/>
          </p:nvGrpSpPr>
          <p:grpSpPr>
            <a:xfrm>
              <a:off x="5638800" y="1981200"/>
              <a:ext cx="3048000" cy="2895600"/>
              <a:chOff x="5638800" y="2133600"/>
              <a:chExt cx="3248247" cy="3200400"/>
            </a:xfrm>
          </p:grpSpPr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38800" y="2133600"/>
                <a:ext cx="2881281" cy="3200400"/>
              </a:xfrm>
              <a:prstGeom prst="rect">
                <a:avLst/>
              </a:prstGeom>
              <a:noFill/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8458200" y="3429000"/>
                <a:ext cx="428847" cy="1473869"/>
                <a:chOff x="8526241" y="4302626"/>
                <a:chExt cx="428847" cy="1473869"/>
              </a:xfrm>
            </p:grpSpPr>
            <p:sp>
              <p:nvSpPr>
                <p:cNvPr id="3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35797" y="4302626"/>
                  <a:ext cx="419291" cy="33688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 dirty="0"/>
                    <a:t>Hg</a:t>
                  </a:r>
                </a:p>
              </p:txBody>
            </p:sp>
            <p:sp>
              <p:nvSpPr>
                <p:cNvPr id="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563272" y="5439611"/>
                  <a:ext cx="329699" cy="33688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 dirty="0"/>
                    <a:t>In</a:t>
                  </a:r>
                </a:p>
              </p:txBody>
            </p:sp>
            <p:sp>
              <p:nvSpPr>
                <p:cNvPr id="3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526241" y="4908550"/>
                  <a:ext cx="406151" cy="33688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lg"/>
                  <a:tailEnd type="none" w="sm" len="lg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400" dirty="0" err="1"/>
                    <a:t>Ga</a:t>
                  </a:r>
                  <a:endParaRPr lang="en-US" sz="2400" dirty="0"/>
                </a:p>
              </p:txBody>
            </p:sp>
          </p:grpSp>
        </p:grpSp>
        <p:sp>
          <p:nvSpPr>
            <p:cNvPr id="44" name="Rectangle 43"/>
            <p:cNvSpPr/>
            <p:nvPr/>
          </p:nvSpPr>
          <p:spPr>
            <a:xfrm>
              <a:off x="5638800" y="1219200"/>
              <a:ext cx="2971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Hg. </a:t>
              </a:r>
              <a:r>
                <a:rPr lang="en-US" sz="1800" dirty="0" err="1" smtClean="0"/>
                <a:t>Magnussen</a:t>
              </a:r>
              <a:r>
                <a:rPr lang="en-US" sz="1800" dirty="0" smtClean="0"/>
                <a:t> et al. (1995).</a:t>
              </a:r>
            </a:p>
            <a:p>
              <a:r>
                <a:rPr lang="en-US" sz="1800" dirty="0" err="1" smtClean="0"/>
                <a:t>Ga</a:t>
              </a:r>
              <a:r>
                <a:rPr lang="en-US" sz="1800" dirty="0" smtClean="0"/>
                <a:t>  Regan et al.(1995).</a:t>
              </a:r>
              <a:endParaRPr lang="en-US" sz="18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9400" y="4343400"/>
            <a:ext cx="6126163" cy="2329653"/>
            <a:chOff x="2819400" y="4343400"/>
            <a:chExt cx="6126163" cy="2329653"/>
          </a:xfrm>
        </p:grpSpPr>
        <p:pic>
          <p:nvPicPr>
            <p:cNvPr id="45" name="Picture 44" descr="gallium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9400" y="4343400"/>
              <a:ext cx="2971800" cy="2329653"/>
            </a:xfrm>
            <a:prstGeom prst="rect">
              <a:avLst/>
            </a:prstGeom>
          </p:spPr>
        </p:pic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6248400" y="5105400"/>
            <a:ext cx="2697163" cy="330200"/>
          </p:xfrm>
          <a:graphic>
            <a:graphicData uri="http://schemas.openxmlformats.org/presentationml/2006/ole">
              <p:oleObj spid="_x0000_s90114" name="Equation" r:id="rId8" imgW="2489200" imgH="304800" progId="Equation.DSMT4">
                <p:embed/>
              </p:oleObj>
            </a:graphicData>
          </a:graphic>
        </p:graphicFrame>
        <p:cxnSp>
          <p:nvCxnSpPr>
            <p:cNvPr id="43" name="Straight Arrow Connector 42"/>
            <p:cNvCxnSpPr/>
            <p:nvPr/>
          </p:nvCxnSpPr>
          <p:spPr bwMode="auto">
            <a:xfrm rot="10800000" flipV="1">
              <a:off x="5257800" y="5257800"/>
              <a:ext cx="914400" cy="3048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234950" y="4995863"/>
            <a:ext cx="3270250" cy="550862"/>
            <a:chOff x="234950" y="4995863"/>
            <a:chExt cx="3270250" cy="550862"/>
          </a:xfrm>
        </p:grpSpPr>
        <p:graphicFrame>
          <p:nvGraphicFramePr>
            <p:cNvPr id="90118" name="Object 6"/>
            <p:cNvGraphicFramePr>
              <a:graphicFrameLocks noChangeAspect="1"/>
            </p:cNvGraphicFramePr>
            <p:nvPr/>
          </p:nvGraphicFramePr>
          <p:xfrm>
            <a:off x="234950" y="4995863"/>
            <a:ext cx="2228850" cy="550862"/>
          </p:xfrm>
          <a:graphic>
            <a:graphicData uri="http://schemas.openxmlformats.org/presentationml/2006/ole">
              <p:oleObj spid="_x0000_s90118" name="Equation" r:id="rId9" imgW="2057400" imgH="508000" progId="Equation.DSMT4">
                <p:embed/>
              </p:oleObj>
            </a:graphicData>
          </a:graphic>
        </p:graphicFrame>
        <p:cxnSp>
          <p:nvCxnSpPr>
            <p:cNvPr id="34" name="Straight Arrow Connector 33"/>
            <p:cNvCxnSpPr/>
            <p:nvPr/>
          </p:nvCxnSpPr>
          <p:spPr bwMode="auto">
            <a:xfrm flipV="1">
              <a:off x="2667000" y="5181600"/>
              <a:ext cx="838200" cy="762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iod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266411" cy="4700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Studied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6" name="Line Callout 3 (No Border) 5"/>
          <p:cNvSpPr/>
          <p:nvPr/>
        </p:nvSpPr>
        <p:spPr bwMode="auto">
          <a:xfrm>
            <a:off x="1828800" y="1143000"/>
            <a:ext cx="2133600" cy="60960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98380"/>
              <a:gd name="adj8" fmla="val 55357"/>
            </a:avLst>
          </a:prstGeom>
          <a:noFill/>
          <a:ln w="28575" cap="flat" cmpd="sng" algn="ctr">
            <a:solidFill>
              <a:srgbClr val="0AB30A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AB30A"/>
                </a:solidFill>
                <a:effectLst/>
                <a:latin typeface="Times" pitchFamily="24" charset="0"/>
                <a:ea typeface="ＭＳ Ｐゴシック" pitchFamily="24" charset="-128"/>
                <a:cs typeface="ＭＳ Ｐゴシック" pitchFamily="24" charset="-128"/>
              </a:rPr>
              <a:t>Type I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AB30A"/>
              </a:solidFill>
              <a:effectLst/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Line Callout 3 (Border and Accent Bar) 6"/>
          <p:cNvSpPr/>
          <p:nvPr/>
        </p:nvSpPr>
        <p:spPr bwMode="auto">
          <a:xfrm>
            <a:off x="5486400" y="1600200"/>
            <a:ext cx="2819400" cy="533400"/>
          </a:xfrm>
          <a:prstGeom prst="accentBorderCallout3">
            <a:avLst>
              <a:gd name="adj1" fmla="val 11607"/>
              <a:gd name="adj2" fmla="val -1576"/>
              <a:gd name="adj3" fmla="val 18750"/>
              <a:gd name="adj4" fmla="val -16667"/>
              <a:gd name="adj5" fmla="val 100000"/>
              <a:gd name="adj6" fmla="val -16667"/>
              <a:gd name="adj7" fmla="val 339154"/>
              <a:gd name="adj8" fmla="val 21847"/>
            </a:avLst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" pitchFamily="24" charset="0"/>
                <a:ea typeface="ＭＳ Ｐゴシック" pitchFamily="24" charset="-128"/>
                <a:cs typeface="ＭＳ Ｐゴシック" pitchFamily="24" charset="-128"/>
              </a:rPr>
              <a:t>Type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" pitchFamily="24" charset="0"/>
                <a:ea typeface="ＭＳ Ｐゴシック" pitchFamily="24" charset="-128"/>
                <a:cs typeface="ＭＳ Ｐゴシック" pitchFamily="24" charset="-128"/>
              </a:rPr>
              <a:t> II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90"/>
              </a:solidFill>
              <a:effectLst/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3505200" cy="685800"/>
          </a:xfrm>
        </p:spPr>
        <p:txBody>
          <a:bodyPr/>
          <a:lstStyle/>
          <a:p>
            <a:r>
              <a:rPr lang="en-US" sz="2800" dirty="0" smtClean="0"/>
              <a:t>Eutectic Alloys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Pershan/CARS-Jun09</a:t>
            </a:r>
            <a:endParaRPr lang="en-US" dirty="0"/>
          </a:p>
        </p:txBody>
      </p:sp>
      <p:pic>
        <p:nvPicPr>
          <p:cNvPr id="6" name="Picture 3" descr="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743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066801"/>
            <a:ext cx="4267200" cy="83099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60375" indent="-460375">
              <a:spcBef>
                <a:spcPct val="50000"/>
              </a:spcBef>
              <a:tabLst>
                <a:tab pos="460375" algn="l"/>
              </a:tabLst>
            </a:pPr>
            <a:r>
              <a:rPr lang="en-US" sz="2000" b="1" i="1" dirty="0">
                <a:solidFill>
                  <a:srgbClr val="AC0C10"/>
                </a:solidFill>
              </a:rPr>
              <a:t>J. W. Gibbs ~1920</a:t>
            </a:r>
            <a:r>
              <a:rPr lang="en-US" b="1" i="1" dirty="0" smtClean="0">
                <a:solidFill>
                  <a:srgbClr val="AC0C10"/>
                </a:solidFill>
              </a:rPr>
              <a:t/>
            </a:r>
            <a:br>
              <a:rPr lang="en-US" b="1" i="1" dirty="0" smtClean="0">
                <a:solidFill>
                  <a:srgbClr val="AC0C10"/>
                </a:solidFill>
              </a:rPr>
            </a:br>
            <a:r>
              <a:rPr lang="en-US" sz="1400" dirty="0" smtClean="0"/>
              <a:t>Surface Adsorption: A</a:t>
            </a:r>
            <a:r>
              <a:rPr lang="en-US" sz="1400" dirty="0"/>
              <a:t>/B Alloy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If </a:t>
            </a:r>
            <a:r>
              <a:rPr lang="en-US" sz="1400" dirty="0"/>
              <a:t>Surface Tension: </a:t>
            </a:r>
            <a:r>
              <a:rPr lang="en-US" sz="1400" dirty="0">
                <a:latin typeface="Symbol" pitchFamily="-65" charset="2"/>
                <a:sym typeface="Symbol" pitchFamily="-65" charset="2"/>
              </a:rPr>
              <a:t></a:t>
            </a:r>
            <a:r>
              <a:rPr lang="en-US" sz="1400" baseline="-25000" dirty="0"/>
              <a:t>A </a:t>
            </a:r>
            <a:r>
              <a:rPr lang="en-US" sz="1400" dirty="0"/>
              <a:t>&gt; </a:t>
            </a:r>
            <a:r>
              <a:rPr lang="en-US" sz="1400" dirty="0">
                <a:latin typeface="Symbol" pitchFamily="-65" charset="2"/>
                <a:sym typeface="Symbol" pitchFamily="-65" charset="2"/>
              </a:rPr>
              <a:t></a:t>
            </a:r>
            <a:r>
              <a:rPr lang="en-US" sz="1400" baseline="-25000" dirty="0"/>
              <a:t>B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Surface </a:t>
            </a:r>
            <a:r>
              <a:rPr lang="en-US" sz="1400" dirty="0"/>
              <a:t>is Rich in “B”.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2133600"/>
          <a:ext cx="7620000" cy="34564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3000"/>
                <a:gridCol w="2312581"/>
                <a:gridCol w="811619"/>
                <a:gridCol w="921186"/>
                <a:gridCol w="1215807"/>
                <a:gridCol w="1215807"/>
              </a:tblGrid>
              <a:tr h="34699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1-x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A)/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H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*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  <a:cs typeface="Symbol" charset="2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(mixing)</a:t>
                      </a:r>
                      <a:endParaRPr lang="en-US" sz="14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Surface Layers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36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34d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46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Bi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1-x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718/378=1.90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Liquid-Liquid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Phase Sep.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99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83.5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718/556=1.29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97%In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4699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556/378=1.47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35%Bi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4699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560/378=1.48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96%Bi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25%Bi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53%Bi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46992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1100/560=1.96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96%Sn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&lt;1%Sn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24%Sn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893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1100/621=1.77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-21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Gibbs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Absorption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3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1100/865=1.27</a:t>
                      </a:r>
                      <a:r>
                        <a:rPr lang="en-US" sz="1400" dirty="0" smtClean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-30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4-layers,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2DXtal (AuSi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638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1500/621=2.4</a:t>
                      </a:r>
                      <a:endParaRPr lang="en-US" sz="1400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-44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~40 Å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wetting layer (No Measureable Gibbs Absorption)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*(kJ/</a:t>
            </a:r>
            <a:r>
              <a:rPr lang="en-US" sz="1800" dirty="0" err="1" smtClean="0"/>
              <a:t>mol)Takeuchi</a:t>
            </a:r>
            <a:r>
              <a:rPr lang="en-US" sz="1800" dirty="0" smtClean="0"/>
              <a:t> and Inoue, Mater. Trans. 46 (2005)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1000" y="3962400"/>
            <a:ext cx="533400" cy="1588"/>
          </a:xfrm>
          <a:prstGeom prst="straightConnector1">
            <a:avLst/>
          </a:prstGeom>
          <a:noFill/>
          <a:ln w="25400" cap="flat" cmpd="sng" algn="ctr">
            <a:solidFill>
              <a:srgbClr val="D0070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81000" y="4953000"/>
            <a:ext cx="533400" cy="1588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81000" y="4648200"/>
            <a:ext cx="533400" cy="1588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81000" y="5257800"/>
            <a:ext cx="533400" cy="1588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9th Int. Conf on Surf. X-ray and Neutron Scan (Taiwan, Jul.’06).</a:t>
            </a:r>
            <a:endParaRPr lang="en-US" sz="80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A37EA9-5F99-5F41-B374-D2B1C1EF6C22}" type="slidenum">
              <a:rPr lang="en-US"/>
              <a:pPr/>
              <a:t>6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553200" cy="762000"/>
          </a:xfrm>
        </p:spPr>
        <p:txBody>
          <a:bodyPr/>
          <a:lstStyle/>
          <a:p>
            <a:pPr eaLnBrk="1" hangingPunct="1"/>
            <a:r>
              <a:rPr lang="en-US" sz="3600"/>
              <a:t>Gibbs Surface Adsorption(BiSn)</a:t>
            </a:r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90600" y="838200"/>
            <a:ext cx="3352800" cy="1357313"/>
            <a:chOff x="720" y="528"/>
            <a:chExt cx="2112" cy="855"/>
          </a:xfrm>
        </p:grpSpPr>
        <p:pic>
          <p:nvPicPr>
            <p:cNvPr id="62486" name="Picture 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84" y="537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48" y="537"/>
              <a:ext cx="21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720" y="528"/>
              <a:ext cx="2112" cy="855"/>
              <a:chOff x="720" y="537"/>
              <a:chExt cx="2112" cy="855"/>
            </a:xfrm>
          </p:grpSpPr>
          <p:sp>
            <p:nvSpPr>
              <p:cNvPr id="62489" name="Text Box 8"/>
              <p:cNvSpPr txBox="1">
                <a:spLocks noChangeArrowheads="1"/>
              </p:cNvSpPr>
              <p:nvPr/>
            </p:nvSpPr>
            <p:spPr bwMode="auto">
              <a:xfrm>
                <a:off x="720" y="816"/>
                <a:ext cx="15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Symbol" pitchFamily="-65" charset="2"/>
                    <a:sym typeface="Symbol" pitchFamily="-65" charset="2"/>
                  </a:rPr>
                  <a:t></a:t>
                </a:r>
                <a:r>
                  <a:rPr lang="en-US" sz="2400" baseline="-25000"/>
                  <a:t>Bi</a:t>
                </a:r>
                <a:r>
                  <a:rPr lang="en-US" sz="2400"/>
                  <a:t>=378, </a:t>
                </a:r>
                <a:r>
                  <a:rPr lang="en-US" sz="2400">
                    <a:latin typeface="Symbol" pitchFamily="-65" charset="2"/>
                    <a:sym typeface="Symbol" pitchFamily="-65" charset="2"/>
                  </a:rPr>
                  <a:t></a:t>
                </a:r>
                <a:r>
                  <a:rPr lang="en-US" sz="2400" baseline="-25000"/>
                  <a:t>Sn</a:t>
                </a:r>
                <a:r>
                  <a:rPr lang="en-US" sz="2400"/>
                  <a:t>=560, </a:t>
                </a:r>
              </a:p>
            </p:txBody>
          </p:sp>
          <p:sp>
            <p:nvSpPr>
              <p:cNvPr id="62490" name="Text Box 5"/>
              <p:cNvSpPr txBox="1">
                <a:spLocks noChangeArrowheads="1"/>
              </p:cNvSpPr>
              <p:nvPr/>
            </p:nvSpPr>
            <p:spPr bwMode="auto">
              <a:xfrm>
                <a:off x="720" y="537"/>
                <a:ext cx="21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/>
                  <a:t>Alloy: Bi       and  Sn </a:t>
                </a:r>
              </a:p>
            </p:txBody>
          </p:sp>
          <p:sp>
            <p:nvSpPr>
              <p:cNvPr id="62491" name="Text Box 10"/>
              <p:cNvSpPr txBox="1">
                <a:spLocks noChangeArrowheads="1"/>
              </p:cNvSpPr>
              <p:nvPr/>
            </p:nvSpPr>
            <p:spPr bwMode="auto">
              <a:xfrm>
                <a:off x="720" y="110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400"/>
              </a:p>
            </p:txBody>
          </p:sp>
        </p:grpSp>
      </p:grpSp>
      <p:pic>
        <p:nvPicPr>
          <p:cNvPr id="6247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257800" y="838200"/>
            <a:ext cx="26860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57600" y="2286000"/>
            <a:ext cx="5257800" cy="4381500"/>
            <a:chOff x="144" y="1200"/>
            <a:chExt cx="3312" cy="276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4" y="1200"/>
              <a:ext cx="3312" cy="2760"/>
              <a:chOff x="144" y="1200"/>
              <a:chExt cx="3312" cy="2760"/>
            </a:xfrm>
          </p:grpSpPr>
          <p:pic>
            <p:nvPicPr>
              <p:cNvPr id="62484" name="Picture 22" descr="SnBi_R_Rf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44" y="1200"/>
                <a:ext cx="3312" cy="2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485" name="Text Box 23"/>
              <p:cNvSpPr txBox="1">
                <a:spLocks noChangeArrowheads="1"/>
              </p:cNvSpPr>
              <p:nvPr/>
            </p:nvSpPr>
            <p:spPr bwMode="auto">
              <a:xfrm>
                <a:off x="720" y="3024"/>
                <a:ext cx="158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100" dirty="0" err="1">
                    <a:solidFill>
                      <a:schemeClr val="tx2"/>
                    </a:solidFill>
                    <a:latin typeface="Symbol" pitchFamily="-65" charset="2"/>
                    <a:sym typeface="Symbol" pitchFamily="-65" charset="2"/>
                  </a:rPr>
                  <a:t></a:t>
                </a:r>
                <a:r>
                  <a:rPr lang="en-US" sz="2100" dirty="0" err="1">
                    <a:solidFill>
                      <a:schemeClr val="tx2"/>
                    </a:solidFill>
                  </a:rPr>
                  <a:t>(Bi</a:t>
                </a:r>
                <a:r>
                  <a:rPr lang="en-US" sz="2100" dirty="0">
                    <a:solidFill>
                      <a:schemeClr val="tx2"/>
                    </a:solidFill>
                  </a:rPr>
                  <a:t>)</a:t>
                </a:r>
                <a:r>
                  <a:rPr lang="en-US" sz="2100" dirty="0">
                    <a:solidFill>
                      <a:schemeClr val="tx2"/>
                    </a:solidFill>
                    <a:latin typeface="ヒラギノ角ゴ Pro W3" pitchFamily="-65" charset="-128"/>
                  </a:rPr>
                  <a:t>≈ </a:t>
                </a:r>
                <a:r>
                  <a:rPr lang="en-US" sz="2100" dirty="0">
                    <a:solidFill>
                      <a:schemeClr val="tx2"/>
                    </a:solidFill>
                  </a:rPr>
                  <a:t>398</a:t>
                </a:r>
                <a:br>
                  <a:rPr lang="en-US" sz="2100" dirty="0">
                    <a:solidFill>
                      <a:schemeClr val="tx2"/>
                    </a:solidFill>
                  </a:rPr>
                </a:br>
                <a:r>
                  <a:rPr lang="en-US" sz="2100" dirty="0">
                    <a:solidFill>
                      <a:schemeClr val="tx2"/>
                    </a:solidFill>
                    <a:latin typeface="Symbol" pitchFamily="-65" charset="2"/>
                    <a:sym typeface="Symbol" pitchFamily="-65" charset="2"/>
                  </a:rPr>
                  <a:t></a:t>
                </a:r>
                <a:r>
                  <a:rPr lang="en-US" sz="2100" dirty="0">
                    <a:solidFill>
                      <a:schemeClr val="tx2"/>
                    </a:solidFill>
                  </a:rPr>
                  <a:t>(Sn)≈567 dyne/cm</a:t>
                </a:r>
                <a:endParaRPr lang="en-US" sz="2500" dirty="0">
                  <a:solidFill>
                    <a:schemeClr val="tx2"/>
                  </a:solidFill>
                  <a:latin typeface="Symbol" pitchFamily="-65" charset="2"/>
                  <a:sym typeface="Symbol" pitchFamily="-65" charset="2"/>
                </a:endParaRPr>
              </a:p>
            </p:txBody>
          </p:sp>
        </p:grpSp>
        <p:sp>
          <p:nvSpPr>
            <p:cNvPr id="62483" name="Line 24"/>
            <p:cNvSpPr>
              <a:spLocks noChangeShapeType="1"/>
            </p:cNvSpPr>
            <p:nvPr/>
          </p:nvSpPr>
          <p:spPr bwMode="auto">
            <a:xfrm>
              <a:off x="2688" y="1872"/>
              <a:ext cx="11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0" y="2484438"/>
            <a:ext cx="3581400" cy="3687762"/>
            <a:chOff x="3264" y="1614"/>
            <a:chExt cx="2448" cy="2419"/>
          </a:xfrm>
        </p:grpSpPr>
        <p:pic>
          <p:nvPicPr>
            <p:cNvPr id="62474" name="Picture 28" descr="SnBi f(E)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64" y="1872"/>
              <a:ext cx="2448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5" name="Text Box 29"/>
            <p:cNvSpPr txBox="1">
              <a:spLocks noChangeArrowheads="1"/>
            </p:cNvSpPr>
            <p:nvPr/>
          </p:nvSpPr>
          <p:spPr bwMode="auto">
            <a:xfrm>
              <a:off x="3600" y="1614"/>
              <a:ext cx="179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Energy Dispersion: f(E)</a:t>
              </a:r>
            </a:p>
          </p:txBody>
        </p:sp>
        <p:sp>
          <p:nvSpPr>
            <p:cNvPr id="62476" name="Text Box 30"/>
            <p:cNvSpPr txBox="1">
              <a:spLocks noChangeArrowheads="1"/>
            </p:cNvSpPr>
            <p:nvPr/>
          </p:nvSpPr>
          <p:spPr bwMode="auto">
            <a:xfrm>
              <a:off x="3926" y="2294"/>
              <a:ext cx="106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Adsorption</a:t>
              </a:r>
            </a:p>
          </p:txBody>
        </p:sp>
        <p:sp>
          <p:nvSpPr>
            <p:cNvPr id="62477" name="Text Box 31"/>
            <p:cNvSpPr txBox="1">
              <a:spLocks noChangeArrowheads="1"/>
            </p:cNvSpPr>
            <p:nvPr/>
          </p:nvSpPr>
          <p:spPr bwMode="auto">
            <a:xfrm>
              <a:off x="3734" y="3398"/>
              <a:ext cx="111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Scat. Ampl.</a:t>
              </a:r>
            </a:p>
          </p:txBody>
        </p:sp>
        <p:sp>
          <p:nvSpPr>
            <p:cNvPr id="62478" name="AutoShape 32"/>
            <p:cNvSpPr>
              <a:spLocks noChangeArrowheads="1"/>
            </p:cNvSpPr>
            <p:nvPr/>
          </p:nvSpPr>
          <p:spPr bwMode="auto">
            <a:xfrm>
              <a:off x="4944" y="3504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18E21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AutoShape 33"/>
            <p:cNvSpPr>
              <a:spLocks noChangeArrowheads="1"/>
            </p:cNvSpPr>
            <p:nvPr/>
          </p:nvSpPr>
          <p:spPr bwMode="auto">
            <a:xfrm>
              <a:off x="4896" y="336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D3393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AutoShape 34"/>
            <p:cNvSpPr>
              <a:spLocks noChangeArrowheads="1"/>
            </p:cNvSpPr>
            <p:nvPr/>
          </p:nvSpPr>
          <p:spPr bwMode="auto">
            <a:xfrm>
              <a:off x="4752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201C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AutoShape 35"/>
            <p:cNvSpPr>
              <a:spLocks noChangeArrowheads="1"/>
            </p:cNvSpPr>
            <p:nvPr/>
          </p:nvSpPr>
          <p:spPr bwMode="auto">
            <a:xfrm>
              <a:off x="3840" y="283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4309" name="Picture 37" descr="SnBi_densit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1600200"/>
            <a:ext cx="27225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90600" y="3276600"/>
            <a:ext cx="3048000" cy="2181999"/>
            <a:chOff x="990600" y="3276600"/>
            <a:chExt cx="3048000" cy="2181999"/>
          </a:xfrm>
        </p:grpSpPr>
        <p:grpSp>
          <p:nvGrpSpPr>
            <p:cNvPr id="36" name="Group 35"/>
            <p:cNvGrpSpPr/>
            <p:nvPr/>
          </p:nvGrpSpPr>
          <p:grpSpPr>
            <a:xfrm>
              <a:off x="990600" y="3276600"/>
              <a:ext cx="2667000" cy="2181999"/>
              <a:chOff x="990600" y="3276600"/>
              <a:chExt cx="2667000" cy="2181999"/>
            </a:xfrm>
          </p:grpSpPr>
          <p:pic>
            <p:nvPicPr>
              <p:cNvPr id="43" name="Picture 42" descr="AuSi-Tscan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600" y="3276600"/>
                <a:ext cx="2667000" cy="200366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1143000" y="5181600"/>
                <a:ext cx="2286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/>
                  <a:t>T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09800" y="3429000"/>
              <a:ext cx="18288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R(1.4 Å</a:t>
              </a:r>
              <a:r>
                <a:rPr lang="en-US" baseline="30000"/>
                <a:t>-1</a:t>
              </a:r>
              <a:r>
                <a:rPr lang="en-US"/>
                <a:t>)</a:t>
              </a:r>
            </a:p>
          </p:txBody>
        </p:sp>
      </p:grp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9th Int. Conf on Surf. X-ray and Neutron Scan (Taiwan, Jul.’06).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A0D32E3-FBAB-4E2B-824C-8C228306E31E}" type="slidenum">
              <a:rPr lang="en-US"/>
              <a:pPr/>
              <a:t>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943600" cy="457200"/>
          </a:xfrm>
        </p:spPr>
        <p:txBody>
          <a:bodyPr/>
          <a:lstStyle/>
          <a:p>
            <a:pPr eaLnBrk="1" hangingPunct="1"/>
            <a:r>
              <a:rPr lang="en-US" sz="2400"/>
              <a:t>Surface Freezing  Au</a:t>
            </a:r>
            <a:r>
              <a:rPr lang="en-US" sz="2400" baseline="-25000"/>
              <a:t>82</a:t>
            </a:r>
            <a:r>
              <a:rPr lang="en-US" sz="2400"/>
              <a:t>Si</a:t>
            </a:r>
            <a:r>
              <a:rPr lang="en-US" sz="2400" baseline="-25000"/>
              <a:t>18</a:t>
            </a:r>
            <a:r>
              <a:rPr lang="en-US" sz="2400"/>
              <a:t>Eutectic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10200" y="914400"/>
            <a:ext cx="2590800" cy="1828800"/>
            <a:chOff x="381000" y="2895600"/>
            <a:chExt cx="4419600" cy="3435350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81000" y="2895600"/>
              <a:ext cx="4419600" cy="3435350"/>
              <a:chOff x="240" y="1824"/>
              <a:chExt cx="2784" cy="2164"/>
            </a:xfrm>
          </p:grpSpPr>
          <p:pic>
            <p:nvPicPr>
              <p:cNvPr id="37916" name="Picture 14" descr="AuSi-Pha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" y="1824"/>
                <a:ext cx="2784" cy="2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17" name="Oval 15"/>
              <p:cNvSpPr>
                <a:spLocks noChangeArrowheads="1"/>
              </p:cNvSpPr>
              <p:nvPr/>
            </p:nvSpPr>
            <p:spPr bwMode="auto">
              <a:xfrm>
                <a:off x="768" y="3120"/>
                <a:ext cx="432" cy="432"/>
              </a:xfrm>
              <a:prstGeom prst="ellipse">
                <a:avLst/>
              </a:prstGeom>
              <a:solidFill>
                <a:srgbClr val="FFF869">
                  <a:alpha val="41960"/>
                </a:srgbClr>
              </a:solidFill>
              <a:ln w="25400" cap="rnd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37915" name="Picture 31" descr="AuSiGe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7000" y="4191000"/>
              <a:ext cx="1905000" cy="94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304800" y="990600"/>
            <a:ext cx="5791200" cy="2261429"/>
            <a:chOff x="304800" y="990600"/>
            <a:chExt cx="5791200" cy="2261429"/>
          </a:xfrm>
        </p:grpSpPr>
        <p:pic>
          <p:nvPicPr>
            <p:cNvPr id="32" name="Picture 31" descr="ausi-rrf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600" y="990600"/>
              <a:ext cx="3224517" cy="2261429"/>
            </a:xfrm>
            <a:prstGeom prst="rect">
              <a:avLst/>
            </a:prstGeom>
          </p:spPr>
        </p:pic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304800" y="1447800"/>
            <a:ext cx="783771" cy="685800"/>
          </p:xfrm>
          <a:graphic>
            <a:graphicData uri="http://schemas.openxmlformats.org/presentationml/2006/ole">
              <p:oleObj spid="_x0000_s100354" name="Equation" r:id="rId8" imgW="508000" imgH="444500" progId="Equation.DSMT4">
                <p:embed/>
              </p:oleObj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 bwMode="auto">
            <a:xfrm>
              <a:off x="3733800" y="1600200"/>
              <a:ext cx="2362200" cy="533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3429000" y="1905000"/>
              <a:ext cx="25908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D0070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28600" y="2438400"/>
            <a:ext cx="3352800" cy="3324999"/>
            <a:chOff x="228600" y="2438400"/>
            <a:chExt cx="3352800" cy="332499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rot="5400000">
              <a:off x="1257300" y="3009900"/>
              <a:ext cx="990600" cy="3048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1066800" y="3276600"/>
              <a:ext cx="228600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D0070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228600" y="5486400"/>
              <a:ext cx="335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Surface Phases:  </a:t>
              </a:r>
              <a:r>
                <a:rPr lang="en-US" sz="1200">
                  <a:solidFill>
                    <a:srgbClr val="D00702"/>
                  </a:solidFill>
                </a:rPr>
                <a:t>LT</a:t>
              </a:r>
              <a:r>
                <a:rPr lang="en-US" sz="1200"/>
                <a:t>      HT1              </a:t>
              </a:r>
              <a:r>
                <a:rPr lang="en-US" sz="1200">
                  <a:solidFill>
                    <a:srgbClr val="0000FF"/>
                  </a:solidFill>
                </a:rPr>
                <a:t>HT2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181100" y="5143500"/>
              <a:ext cx="533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D0070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2" idx="0"/>
            </p:cNvCxnSpPr>
            <p:nvPr/>
          </p:nvCxnSpPr>
          <p:spPr bwMode="auto">
            <a:xfrm rot="5400000" flipH="1" flipV="1">
              <a:off x="1600200" y="5181600"/>
              <a:ext cx="6096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2400300" y="5219700"/>
              <a:ext cx="533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800600" y="3198167"/>
            <a:ext cx="3657600" cy="3229621"/>
            <a:chOff x="4800600" y="3198167"/>
            <a:chExt cx="3657600" cy="3229621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800600" y="3429000"/>
              <a:ext cx="3657600" cy="2998788"/>
              <a:chOff x="5334000" y="3429000"/>
              <a:chExt cx="3657600" cy="2999440"/>
            </a:xfrm>
          </p:grpSpPr>
          <p:pic>
            <p:nvPicPr>
              <p:cNvPr id="37911" name="Picture 27" descr="AuSiGID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715000" y="3657600"/>
                <a:ext cx="3276600" cy="2770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3" name="Picture 5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1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334000" y="3429000"/>
                <a:ext cx="1668379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477000" y="3198167"/>
              <a:ext cx="115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LT-GID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419600" cy="533400"/>
          </a:xfrm>
        </p:spPr>
        <p:txBody>
          <a:bodyPr/>
          <a:lstStyle/>
          <a:p>
            <a:r>
              <a:rPr lang="en-US" sz="2000"/>
              <a:t>Au</a:t>
            </a:r>
            <a:r>
              <a:rPr lang="en-US" sz="2000" baseline="-25000"/>
              <a:t>82</a:t>
            </a:r>
            <a:r>
              <a:rPr lang="en-US" sz="2000"/>
              <a:t>Si</a:t>
            </a:r>
            <a:r>
              <a:rPr lang="en-US" sz="2000" baseline="-25000"/>
              <a:t>18</a:t>
            </a:r>
            <a:r>
              <a:rPr lang="en-US" sz="2000"/>
              <a:t> Truncation Rods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" y="914400"/>
            <a:ext cx="4038600" cy="2857500"/>
            <a:chOff x="533400" y="914400"/>
            <a:chExt cx="4038600" cy="2857500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1219200"/>
              <a:ext cx="1828800" cy="584776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/>
                <a:t>LT Truncation Rod</a:t>
              </a:r>
            </a:p>
            <a:p>
              <a:r>
                <a:rPr lang="en-US" sz="1600"/>
                <a:t> (Bilayer)</a:t>
              </a:r>
            </a:p>
          </p:txBody>
        </p:sp>
        <p:pic>
          <p:nvPicPr>
            <p:cNvPr id="9" name="Picture 8" descr="bilay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914400"/>
              <a:ext cx="2209800" cy="28575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rot="5400000">
              <a:off x="3010694" y="1256506"/>
              <a:ext cx="533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3620294" y="1256506"/>
              <a:ext cx="533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D0070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572000" y="1071880"/>
            <a:ext cx="3048000" cy="2357120"/>
            <a:chOff x="4572000" y="1071880"/>
            <a:chExt cx="3048000" cy="2357120"/>
          </a:xfrm>
        </p:grpSpPr>
        <p:pic>
          <p:nvPicPr>
            <p:cNvPr id="6" name="Picture 5" descr="truncati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071880"/>
              <a:ext cx="3048000" cy="23571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5400000">
              <a:off x="4762500" y="3086100"/>
              <a:ext cx="2286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4991894" y="3085306"/>
              <a:ext cx="2286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906294" y="3085306"/>
              <a:ext cx="2286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rot="5400000">
              <a:off x="6744494" y="3085306"/>
              <a:ext cx="2286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371600" y="3429000"/>
            <a:ext cx="5955253" cy="3133397"/>
            <a:chOff x="1371600" y="3429000"/>
            <a:chExt cx="5955253" cy="3133397"/>
          </a:xfrm>
        </p:grpSpPr>
        <p:sp>
          <p:nvSpPr>
            <p:cNvPr id="20" name="TextBox 19"/>
            <p:cNvSpPr txBox="1"/>
            <p:nvPr/>
          </p:nvSpPr>
          <p:spPr>
            <a:xfrm>
              <a:off x="1371600" y="4114800"/>
              <a:ext cx="1341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GID vs T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3200" y="3429000"/>
              <a:ext cx="2727960" cy="3133397"/>
              <a:chOff x="4572000" y="3352800"/>
              <a:chExt cx="2727960" cy="3133397"/>
            </a:xfrm>
          </p:grpSpPr>
          <p:pic>
            <p:nvPicPr>
              <p:cNvPr id="5" name="Picture 4" descr="3phasegid_low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6800" y="3352800"/>
                <a:ext cx="2423160" cy="3133397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572000" y="3733800"/>
                <a:ext cx="513757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HT2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HT1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endParaRPr lang="en-US" sz="1400"/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LT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57800" y="3886200"/>
              <a:ext cx="2022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Liquid Surface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4495800"/>
              <a:ext cx="199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2D Monolayer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5638800"/>
              <a:ext cx="1544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2D Bilayer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4495800" cy="457200"/>
          </a:xfrm>
        </p:spPr>
        <p:txBody>
          <a:bodyPr/>
          <a:lstStyle/>
          <a:p>
            <a:r>
              <a:rPr lang="en-US" sz="1800"/>
              <a:t>Au</a:t>
            </a:r>
            <a:r>
              <a:rPr lang="en-US" sz="1800" baseline="-25000"/>
              <a:t>82</a:t>
            </a:r>
            <a:r>
              <a:rPr lang="en-US" sz="1800"/>
              <a:t>Si</a:t>
            </a:r>
            <a:r>
              <a:rPr lang="en-US" sz="1800" baseline="-25000"/>
              <a:t>18</a:t>
            </a:r>
            <a:r>
              <a:rPr lang="en-US" sz="1800"/>
              <a:t> Interpretation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Pershan/CARS-Jun09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Diffuse Scattering:</a:t>
            </a:r>
          </a:p>
          <a:p>
            <a:r>
              <a:rPr lang="en-US" sz="1400"/>
              <a:t>All three phase are liquid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505200" y="914400"/>
            <a:ext cx="3681717" cy="5562600"/>
            <a:chOff x="3505200" y="914400"/>
            <a:chExt cx="3681717" cy="5562600"/>
          </a:xfrm>
        </p:grpSpPr>
        <p:grpSp>
          <p:nvGrpSpPr>
            <p:cNvPr id="24" name="Group 23"/>
            <p:cNvGrpSpPr/>
            <p:nvPr/>
          </p:nvGrpSpPr>
          <p:grpSpPr>
            <a:xfrm>
              <a:off x="3581400" y="1066800"/>
              <a:ext cx="3605517" cy="5410200"/>
              <a:chOff x="4191000" y="990600"/>
              <a:chExt cx="3605517" cy="5410200"/>
            </a:xfrm>
          </p:grpSpPr>
          <p:graphicFrame>
            <p:nvGraphicFramePr>
              <p:cNvPr id="11" name="Object 10"/>
              <p:cNvGraphicFramePr>
                <a:graphicFrameLocks noChangeAspect="1"/>
              </p:cNvGraphicFramePr>
              <p:nvPr/>
            </p:nvGraphicFramePr>
            <p:xfrm>
              <a:off x="4191000" y="1676400"/>
              <a:ext cx="508000" cy="469900"/>
            </p:xfrm>
            <a:graphic>
              <a:graphicData uri="http://schemas.openxmlformats.org/presentationml/2006/ole">
                <p:oleObj spid="_x0000_s103426" name="Equation" r:id="rId4" imgW="508000" imgH="469900" progId="Equation.DSMT4">
                  <p:embed/>
                </p:oleObj>
              </a:graphicData>
            </a:graphic>
          </p:graphicFrame>
          <p:grpSp>
            <p:nvGrpSpPr>
              <p:cNvPr id="23" name="Group 22"/>
              <p:cNvGrpSpPr/>
              <p:nvPr/>
            </p:nvGrpSpPr>
            <p:grpSpPr>
              <a:xfrm>
                <a:off x="4572000" y="990600"/>
                <a:ext cx="3224517" cy="5410200"/>
                <a:chOff x="4572000" y="990600"/>
                <a:chExt cx="3224517" cy="5410200"/>
              </a:xfrm>
            </p:grpSpPr>
            <p:pic>
              <p:nvPicPr>
                <p:cNvPr id="8" name="Picture 7" descr="ausi-rrf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72000" y="990600"/>
                  <a:ext cx="3224517" cy="2261429"/>
                </a:xfrm>
                <a:prstGeom prst="rect">
                  <a:avLst/>
                </a:prstGeom>
              </p:spPr>
            </p:pic>
            <p:pic>
              <p:nvPicPr>
                <p:cNvPr id="9" name="Picture 8" descr="density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24400" y="4114800"/>
                  <a:ext cx="2956034" cy="2286000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572000" y="4038600"/>
                  <a:ext cx="11999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/>
                    <a:t>Bi-Layer (LT)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867400" y="4038600"/>
                  <a:ext cx="1905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solidFill>
                        <a:srgbClr val="D00702"/>
                      </a:solidFill>
                    </a:rPr>
                    <a:t>Mono-Layer (HT1)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rot="5400000" flipH="1" flipV="1">
                  <a:off x="4495800" y="3048000"/>
                  <a:ext cx="12954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7" name="Straight Arrow Connector 16"/>
                <p:cNvCxnSpPr/>
                <p:nvPr/>
              </p:nvCxnSpPr>
              <p:spPr bwMode="auto">
                <a:xfrm>
                  <a:off x="4800600" y="4343400"/>
                  <a:ext cx="609600" cy="3810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9" name="Straight Arrow Connector 18"/>
                <p:cNvCxnSpPr/>
                <p:nvPr/>
              </p:nvCxnSpPr>
              <p:spPr bwMode="auto">
                <a:xfrm rot="16200000" flipV="1">
                  <a:off x="5486400" y="3124200"/>
                  <a:ext cx="1600200" cy="2286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D0070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0" name="Straight Arrow Connector 19"/>
                <p:cNvCxnSpPr/>
                <p:nvPr/>
              </p:nvCxnSpPr>
              <p:spPr bwMode="auto">
                <a:xfrm rot="5400000">
                  <a:off x="5676900" y="4533900"/>
                  <a:ext cx="9144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D0070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3505200" y="914400"/>
              <a:ext cx="908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Best Fits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3806" y="381000"/>
            <a:ext cx="2530864" cy="1753394"/>
            <a:chOff x="6323806" y="381000"/>
            <a:chExt cx="2530864" cy="1753394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6705600" y="381000"/>
            <a:ext cx="2101850" cy="728663"/>
          </p:xfrm>
          <a:graphic>
            <a:graphicData uri="http://schemas.openxmlformats.org/presentationml/2006/ole">
              <p:oleObj spid="_x0000_s103427" name="Equation" r:id="rId7" imgW="1422400" imgH="406400" progId="Equation.DSMT4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315200" y="1295400"/>
              <a:ext cx="15394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D00702"/>
                  </a:solidFill>
                </a:rPr>
                <a:t>Q</a:t>
              </a:r>
              <a:r>
                <a:rPr lang="en-US" sz="1600" baseline="-25000">
                  <a:solidFill>
                    <a:srgbClr val="D00702"/>
                  </a:solidFill>
                </a:rPr>
                <a:t>max</a:t>
              </a:r>
              <a:r>
                <a:rPr lang="en-US" sz="1600">
                  <a:solidFill>
                    <a:srgbClr val="D00702"/>
                  </a:solidFill>
                </a:rPr>
                <a:t> smaller</a:t>
              </a:r>
            </a:p>
            <a:p>
              <a:r>
                <a:rPr lang="en-US" sz="1600">
                  <a:solidFill>
                    <a:srgbClr val="D00702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1600">
                  <a:solidFill>
                    <a:srgbClr val="D00702"/>
                  </a:solidFill>
                </a:rPr>
                <a:t> R(Q</a:t>
              </a:r>
              <a:r>
                <a:rPr lang="en-US" sz="1600" baseline="-25000">
                  <a:solidFill>
                    <a:srgbClr val="D00702"/>
                  </a:solidFill>
                </a:rPr>
                <a:t>x</a:t>
              </a:r>
              <a:r>
                <a:rPr lang="en-US" sz="1600">
                  <a:solidFill>
                    <a:srgbClr val="D00702"/>
                  </a:solidFill>
                </a:rPr>
                <a:t>) larger</a:t>
              </a:r>
              <a:r>
                <a:rPr lang="en-US" sz="1600"/>
                <a:t>!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5981700" y="1790700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B30623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228600" y="1676400"/>
            <a:ext cx="3886200" cy="4224754"/>
            <a:chOff x="228600" y="1676400"/>
            <a:chExt cx="3886200" cy="4224754"/>
          </a:xfrm>
        </p:grpSpPr>
        <p:grpSp>
          <p:nvGrpSpPr>
            <p:cNvPr id="32" name="Group 31"/>
            <p:cNvGrpSpPr/>
            <p:nvPr/>
          </p:nvGrpSpPr>
          <p:grpSpPr>
            <a:xfrm>
              <a:off x="228600" y="1676400"/>
              <a:ext cx="3581399" cy="4224754"/>
              <a:chOff x="228600" y="1676400"/>
              <a:chExt cx="3581399" cy="4224754"/>
            </a:xfrm>
          </p:grpSpPr>
          <p:pic>
            <p:nvPicPr>
              <p:cNvPr id="6" name="Picture 5" descr="diffuse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600" y="1676400"/>
                <a:ext cx="3005328" cy="38862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743200" y="3581400"/>
                <a:ext cx="1066799" cy="1241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       Q</a:t>
                </a:r>
                <a:r>
                  <a:rPr lang="en-US" sz="1400" baseline="-25000"/>
                  <a:t>max </a:t>
                </a:r>
                <a:endParaRPr lang="en-US" sz="1400"/>
              </a:p>
              <a:p>
                <a:r>
                  <a:rPr lang="en-US" sz="1400"/>
                  <a:t>LT: 0.1Å</a:t>
                </a:r>
                <a:r>
                  <a:rPr lang="en-US" sz="1400" baseline="30000"/>
                  <a:t>-1</a:t>
                </a:r>
              </a:p>
              <a:p>
                <a:endParaRPr lang="en-US" sz="1400" baseline="30000"/>
              </a:p>
              <a:p>
                <a:r>
                  <a:rPr lang="en-US" sz="1400"/>
                  <a:t>HT1: 0.5Å</a:t>
                </a:r>
                <a:r>
                  <a:rPr lang="en-US" sz="1400" baseline="30000"/>
                  <a:t>-1</a:t>
                </a:r>
              </a:p>
              <a:p>
                <a:endParaRPr lang="en-US" sz="1400" baseline="30000"/>
              </a:p>
              <a:p>
                <a:r>
                  <a:rPr lang="en-US" sz="1400"/>
                  <a:t>HT2: ??</a:t>
                </a:r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76400" y="2209801"/>
                <a:ext cx="1143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latin typeface="Symbol" charset="2"/>
                    <a:cs typeface="Symbol" charset="2"/>
                  </a:rPr>
                  <a:t>l</a:t>
                </a:r>
                <a:r>
                  <a:rPr lang="en-US" sz="1600">
                    <a:latin typeface="+mn-lt"/>
                    <a:cs typeface="Symbol" charset="2"/>
                  </a:rPr>
                  <a:t>=1.29Å</a:t>
                </a:r>
              </a:p>
              <a:p>
                <a:r>
                  <a:rPr lang="en-US" sz="1600">
                    <a:latin typeface="Symbol" charset="2"/>
                    <a:cs typeface="Symbol" charset="2"/>
                  </a:rPr>
                  <a:t>a=6.7°</a:t>
                </a:r>
              </a:p>
              <a:p>
                <a:r>
                  <a:rPr lang="en-US" sz="1600">
                    <a:latin typeface="+mn-lt"/>
                    <a:cs typeface="Symbol" charset="2"/>
                  </a:rPr>
                  <a:t>Q</a:t>
                </a:r>
                <a:r>
                  <a:rPr lang="en-US" sz="1600" baseline="-25000">
                    <a:latin typeface="+mn-lt"/>
                    <a:cs typeface="Symbol" charset="2"/>
                  </a:rPr>
                  <a:t>z</a:t>
                </a:r>
                <a:r>
                  <a:rPr lang="en-US" sz="1600">
                    <a:latin typeface="+mn-lt"/>
                    <a:cs typeface="Symbol" charset="2"/>
                  </a:rPr>
                  <a:t>=1.13Å</a:t>
                </a:r>
              </a:p>
              <a:p>
                <a:endParaRPr lang="en-US">
                  <a:latin typeface="Symbol" charset="2"/>
                  <a:cs typeface="Symbol" charset="2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447800" y="5486400"/>
                <a:ext cx="1295400" cy="414754"/>
                <a:chOff x="1447800" y="5486400"/>
                <a:chExt cx="1295400" cy="414754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 bwMode="auto">
                <a:xfrm>
                  <a:off x="1447800" y="5486400"/>
                  <a:ext cx="11430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1447800" y="55626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err="1" smtClean="0"/>
                    <a:t>Q</a:t>
                  </a:r>
                  <a:r>
                    <a:rPr lang="en-US" sz="1600" baseline="-25000" dirty="0" err="1" smtClean="0"/>
                    <a:t>x</a:t>
                  </a:r>
                  <a:r>
                    <a:rPr lang="en-US" sz="1600" dirty="0" smtClean="0"/>
                    <a:t>= 0.012Å</a:t>
                  </a:r>
                  <a:r>
                    <a:rPr lang="en-US" sz="1600" baseline="30000" dirty="0" smtClean="0"/>
                    <a:t>-1</a:t>
                  </a:r>
                  <a:endParaRPr lang="en-US" sz="1600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2514600" y="3200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π/1.44Å ~2.2Å</a:t>
              </a:r>
              <a:r>
                <a:rPr lang="en-US" sz="1600" baseline="30000" dirty="0" smtClean="0"/>
                <a:t>-1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rvardX-ray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HarvardX-ray-4.pptx</Template>
  <TotalTime>1491</TotalTime>
  <Words>987</Words>
  <Application>Microsoft PowerPoint</Application>
  <PresentationFormat>On-screen Show (4:3)</PresentationFormat>
  <Paragraphs>217</Paragraphs>
  <Slides>12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HarvardX-ray-4</vt:lpstr>
      <vt:lpstr>Equation</vt:lpstr>
      <vt:lpstr>Liquid Metal Surfaces P. S. Pershan SEAS &amp; Dept of Physics, Harvard  Univ., Cambridge, MA, USA</vt:lpstr>
      <vt:lpstr>Liquid Surfaces</vt:lpstr>
      <vt:lpstr>Free Surface of Liquid Metal: Hard Wall </vt:lpstr>
      <vt:lpstr>Elements Studied</vt:lpstr>
      <vt:lpstr>Eutectic Alloys</vt:lpstr>
      <vt:lpstr>Gibbs Surface Adsorption(BiSn)</vt:lpstr>
      <vt:lpstr>Surface Freezing  Au82Si18Eutectic</vt:lpstr>
      <vt:lpstr>Au82Si18 Truncation Rods</vt:lpstr>
      <vt:lpstr>Au82Si18 Interpretation</vt:lpstr>
      <vt:lpstr>AuGe Eutectic(Should be Similar to Au-Si)</vt:lpstr>
      <vt:lpstr>Pd81Ge19(Dec.’08)</vt:lpstr>
      <vt:lpstr>Summary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Metal Surfaces P. S. Pershan SEAS &amp; Dept of Physics, Harvard  Univ., Cambridge, MA, USA</dc:title>
  <dc:creator>Peter Pershan</dc:creator>
  <cp:lastModifiedBy>Peter Pershan</cp:lastModifiedBy>
  <cp:revision>93</cp:revision>
  <cp:lastPrinted>2006-06-12T16:33:51Z</cp:lastPrinted>
  <dcterms:created xsi:type="dcterms:W3CDTF">2009-06-12T13:23:48Z</dcterms:created>
  <dcterms:modified xsi:type="dcterms:W3CDTF">2009-06-12T13:41:02Z</dcterms:modified>
</cp:coreProperties>
</file>